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4"/>
  </p:sldMasterIdLst>
  <p:notesMasterIdLst>
    <p:notesMasterId r:id="rId24"/>
  </p:notesMasterIdLst>
  <p:handoutMasterIdLst>
    <p:handoutMasterId r:id="rId25"/>
  </p:handoutMasterIdLst>
  <p:sldIdLst>
    <p:sldId id="10986" r:id="rId5"/>
    <p:sldId id="11013" r:id="rId6"/>
    <p:sldId id="11006" r:id="rId7"/>
    <p:sldId id="11054" r:id="rId8"/>
    <p:sldId id="11052" r:id="rId9"/>
    <p:sldId id="11053" r:id="rId10"/>
    <p:sldId id="11040" r:id="rId11"/>
    <p:sldId id="11044" r:id="rId12"/>
    <p:sldId id="11050" r:id="rId13"/>
    <p:sldId id="11037" r:id="rId14"/>
    <p:sldId id="11038" r:id="rId15"/>
    <p:sldId id="11047" r:id="rId16"/>
    <p:sldId id="11049" r:id="rId17"/>
    <p:sldId id="11041" r:id="rId18"/>
    <p:sldId id="11045" r:id="rId19"/>
    <p:sldId id="11048" r:id="rId20"/>
    <p:sldId id="11022" r:id="rId21"/>
    <p:sldId id="10997" r:id="rId22"/>
    <p:sldId id="10995"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10" name="Debajit Lahiri" initials="DL" lastIdx="25" clrIdx="9">
    <p:extLst>
      <p:ext uri="{19B8F6BF-5375-455C-9EA6-DF929625EA0E}">
        <p15:presenceInfo xmlns:p15="http://schemas.microsoft.com/office/powerpoint/2012/main" userId="S::delahiri@adobe.com::57302512-cf9c-4f9c-aece-faf911620a4f"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11" name="Rashi Gupta" initials="RG" lastIdx="14" clrIdx="10">
    <p:extLst>
      <p:ext uri="{19B8F6BF-5375-455C-9EA6-DF929625EA0E}">
        <p15:presenceInfo xmlns:p15="http://schemas.microsoft.com/office/powerpoint/2012/main" userId="S::rashigup@adobe.com::b34ca395-dae9-4dff-87b8-122c8b6666d7"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12" name="Rahul Gupta" initials="RG" lastIdx="4" clrIdx="11">
    <p:extLst>
      <p:ext uri="{19B8F6BF-5375-455C-9EA6-DF929625EA0E}">
        <p15:presenceInfo xmlns:p15="http://schemas.microsoft.com/office/powerpoint/2012/main" userId="S::ragupt@adobe.com::dc7adaef-6aa3-4a10-b50a-243ee3e8f97e"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99F6"/>
    <a:srgbClr val="E9740A"/>
    <a:srgbClr val="EB1000"/>
    <a:srgbClr val="21A5A2"/>
    <a:srgbClr val="F5F5F5"/>
    <a:srgbClr val="00000F"/>
    <a:srgbClr val="CFCFCF"/>
    <a:srgbClr val="E6E6E6"/>
    <a:srgbClr val="C9C9C9"/>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65288D-1A43-22C3-C4FB-70789E610E90}" v="2" dt="2022-01-24T16:16:14.383"/>
    <p1510:client id="{9CBC1638-D449-5941-6DF5-217EC6A6BAD0}" v="11" dt="2021-11-16T12:21:16.361"/>
    <p1510:client id="{A170CB9C-4F5E-6902-9062-B83F70EAF643}" v="2984" dt="2021-11-16T14:43:31.151"/>
    <p1510:client id="{B9093111-B624-1E33-E94F-EC228482AB29}" v="4" vWet="16" dt="2021-11-02T16:57:46.785"/>
    <p1510:client id="{C06F5E91-9041-B143-4A24-C56308E9C4B0}" v="213" dt="2022-03-08T21:11:03.873"/>
    <p1510:client id="{D7BE8A3F-FA30-4F6E-AE75-F93CD2D1A5ED}" v="3941" dt="2021-11-02T17:18:59.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0" dt="2021-10-26T11:51:12.743" idx="20">
    <p:pos x="10" y="10"/>
    <p:text>[@Rashi Gupta] &amp; [@Rahul Gupta] need a slide on where else can we apply these techniques. For example now we are looking at the "health" of the conversation. Similarly can we look at "customer experience", "Customer effort" &amp; "agent competency".</p:text>
    <p:extLst>
      <p:ext uri="{C676402C-5697-4E1C-873F-D02D1690AC5C}">
        <p15:threadingInfo xmlns:p15="http://schemas.microsoft.com/office/powerpoint/2012/main" timeZoneBias="420"/>
      </p:ext>
    </p:extLst>
  </p:cm>
  <p:cm authorId="11" dt="2021-10-27T20:07:12.518" idx="11">
    <p:pos x="10" y="106"/>
    <p:text>[@Debajit Lahiri] - Check this</p:text>
    <p:extLst>
      <p:ext uri="{C676402C-5697-4E1C-873F-D02D1690AC5C}">
        <p15:threadingInfo xmlns:p15="http://schemas.microsoft.com/office/powerpoint/2012/main" timeZoneBias="-330">
          <p15:parentCm authorId="10" idx="20"/>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7/28/2022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7/28/2022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975" indent="-171450">
              <a:buFont typeface="Arial" panose="020B0604020202020204" pitchFamily="34" charset="0"/>
              <a:buChar char="•"/>
            </a:pPr>
            <a:r>
              <a:rPr lang="en-US" sz="1200" b="1">
                <a:solidFill>
                  <a:schemeClr val="tx1">
                    <a:lumMod val="65000"/>
                    <a:lumOff val="35000"/>
                  </a:schemeClr>
                </a:solidFill>
                <a:latin typeface="Adobe Clean"/>
              </a:rPr>
              <a:t>Polarity </a:t>
            </a:r>
            <a:r>
              <a:rPr lang="en-US" sz="1200">
                <a:solidFill>
                  <a:schemeClr val="tx1">
                    <a:lumMod val="65000"/>
                    <a:lumOff val="35000"/>
                  </a:schemeClr>
                </a:solidFill>
                <a:latin typeface="Adobe Clean"/>
              </a:rPr>
              <a:t>defines whether the sentence had a –</a:t>
            </a:r>
            <a:r>
              <a:rPr lang="en-US" sz="1200" err="1">
                <a:solidFill>
                  <a:schemeClr val="tx1">
                    <a:lumMod val="65000"/>
                    <a:lumOff val="35000"/>
                  </a:schemeClr>
                </a:solidFill>
                <a:latin typeface="Adobe Clean"/>
              </a:rPr>
              <a:t>ve</a:t>
            </a:r>
            <a:r>
              <a:rPr lang="en-US" sz="1200">
                <a:solidFill>
                  <a:schemeClr val="tx1">
                    <a:lumMod val="65000"/>
                    <a:lumOff val="35000"/>
                  </a:schemeClr>
                </a:solidFill>
                <a:latin typeface="Adobe Clean"/>
              </a:rPr>
              <a:t> sentiment or +</a:t>
            </a:r>
            <a:r>
              <a:rPr lang="en-US" sz="1200" err="1">
                <a:solidFill>
                  <a:schemeClr val="tx1">
                    <a:lumMod val="65000"/>
                    <a:lumOff val="35000"/>
                  </a:schemeClr>
                </a:solidFill>
                <a:latin typeface="Adobe Clean"/>
              </a:rPr>
              <a:t>ve</a:t>
            </a:r>
            <a:r>
              <a:rPr lang="en-US" sz="1200">
                <a:solidFill>
                  <a:schemeClr val="tx1">
                    <a:lumMod val="65000"/>
                    <a:lumOff val="35000"/>
                  </a:schemeClr>
                </a:solidFill>
                <a:latin typeface="Adobe Clean"/>
              </a:rPr>
              <a:t> sentiment ranging between -1 to 1</a:t>
            </a:r>
          </a:p>
          <a:p>
            <a:pPr marL="180975" indent="-171450">
              <a:buFont typeface="Arial" panose="020B0604020202020204" pitchFamily="34" charset="0"/>
              <a:buChar char="•"/>
            </a:pPr>
            <a:r>
              <a:rPr lang="en-US" sz="1200" b="1">
                <a:solidFill>
                  <a:schemeClr val="tx1">
                    <a:lumMod val="65000"/>
                    <a:lumOff val="35000"/>
                  </a:schemeClr>
                </a:solidFill>
                <a:latin typeface="Adobe Clean"/>
              </a:rPr>
              <a:t>Subjectivity</a:t>
            </a:r>
            <a:r>
              <a:rPr lang="en-US" sz="1200">
                <a:solidFill>
                  <a:schemeClr val="tx1">
                    <a:lumMod val="65000"/>
                    <a:lumOff val="35000"/>
                  </a:schemeClr>
                </a:solidFill>
                <a:latin typeface="Adobe Clean"/>
              </a:rPr>
              <a:t> quantifies the amount of personal opinion &amp; factual information contained in a text. Higher subjectivity means that the text contains personal opinion rather than factual information ranging between 0 to 1</a:t>
            </a:r>
          </a:p>
          <a:p>
            <a:endParaRPr lang="en-IN"/>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177261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It is a bi directional algorithm, it reads 2 words before &amp; 2 words after before interpreting any result.</a:t>
            </a:r>
          </a:p>
        </p:txBody>
      </p:sp>
      <p:sp>
        <p:nvSpPr>
          <p:cNvPr id="4" name="Slide Number Placeholder 3"/>
          <p:cNvSpPr>
            <a:spLocks noGrp="1"/>
          </p:cNvSpPr>
          <p:nvPr>
            <p:ph type="sldNum" sz="quarter" idx="5"/>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1976406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53742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183027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B9ADD37C-2727-4A40-9CE0-0724FC52E619}"/>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914400"/>
            <a:ext cx="8010144" cy="585216"/>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7" y="1920240"/>
            <a:ext cx="8010144" cy="3858768"/>
          </a:xfrm>
        </p:spPr>
        <p:txBody>
          <a:bodyPr lIns="0" tIns="0" rIns="0" bIns="0"/>
          <a:lstStyle>
            <a:lvl1pPr>
              <a:defRPr>
                <a:latin typeface="+mn-lt"/>
              </a:defRPr>
            </a:lvl1pPr>
          </a:lstStyle>
          <a:p>
            <a:endParaRPr lang="en-US"/>
          </a:p>
        </p:txBody>
      </p:sp>
    </p:spTree>
    <p:extLst>
      <p:ext uri="{BB962C8B-B14F-4D97-AF65-F5344CB8AC3E}">
        <p14:creationId xmlns:p14="http://schemas.microsoft.com/office/powerpoint/2010/main" val="407132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721" y="1431924"/>
            <a:ext cx="11582479"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09063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0" y="0"/>
            <a:ext cx="12188825"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1915" y="6578695"/>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 2021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60890" y="6565990"/>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40594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Red end slid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768E917F-4C4F-4D78-BB75-6B03BEB2D2D5}"/>
              </a:ext>
            </a:extLst>
          </p:cNvPr>
          <p:cNvPicPr>
            <a:picLocks noChangeAspect="1"/>
          </p:cNvPicPr>
          <p:nvPr userDrawn="1"/>
        </p:nvPicPr>
        <p:blipFill>
          <a:blip r:embed="rId2"/>
          <a:stretch>
            <a:fillRect/>
          </a:stretch>
        </p:blipFill>
        <p:spPr>
          <a:xfrm>
            <a:off x="0" y="893"/>
            <a:ext cx="12188825" cy="6856214"/>
          </a:xfrm>
          <a:prstGeom prst="rect">
            <a:avLst/>
          </a:prstGeom>
          <a:solidFill>
            <a:srgbClr val="EB1000"/>
          </a:solidFill>
        </p:spPr>
      </p:pic>
      <p:pic>
        <p:nvPicPr>
          <p:cNvPr id="8" name="Picture 7" descr="Logo&#10;&#10;Description automatically generated">
            <a:extLst>
              <a:ext uri="{FF2B5EF4-FFF2-40B4-BE49-F238E27FC236}">
                <a16:creationId xmlns:a16="http://schemas.microsoft.com/office/drawing/2014/main" id="{8480A603-EAD6-4EF0-83FC-9CEC50D99930}"/>
              </a:ext>
            </a:extLst>
          </p:cNvPr>
          <p:cNvPicPr>
            <a:picLocks noChangeAspect="1"/>
          </p:cNvPicPr>
          <p:nvPr userDrawn="1"/>
        </p:nvPicPr>
        <p:blipFill>
          <a:blip r:embed="rId3"/>
          <a:stretch>
            <a:fillRect/>
          </a:stretch>
        </p:blipFill>
        <p:spPr>
          <a:xfrm>
            <a:off x="5607700" y="2759988"/>
            <a:ext cx="973426" cy="1338024"/>
          </a:xfrm>
          <a:prstGeom prst="rect">
            <a:avLst/>
          </a:prstGeom>
        </p:spPr>
      </p:pic>
    </p:spTree>
    <p:extLst>
      <p:ext uri="{BB962C8B-B14F-4D97-AF65-F5344CB8AC3E}">
        <p14:creationId xmlns:p14="http://schemas.microsoft.com/office/powerpoint/2010/main" val="242437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1830098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10" name="Picture 9" descr="A picture containing light&#10;&#10;Description automatically generated">
            <a:extLst>
              <a:ext uri="{FF2B5EF4-FFF2-40B4-BE49-F238E27FC236}">
                <a16:creationId xmlns:a16="http://schemas.microsoft.com/office/drawing/2014/main" id="{3A27C8B7-98BC-4CD6-B3CF-51328C33399A}"/>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2398295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7546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503913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mmunity Evans">
    <p:spTree>
      <p:nvGrpSpPr>
        <p:cNvPr id="1" name=""/>
        <p:cNvGrpSpPr/>
        <p:nvPr/>
      </p:nvGrpSpPr>
      <p:grpSpPr>
        <a:xfrm>
          <a:off x="0" y="0"/>
          <a:ext cx="0" cy="0"/>
          <a:chOff x="0" y="0"/>
          <a:chExt cx="0" cy="0"/>
        </a:xfrm>
      </p:grpSpPr>
      <p:pic>
        <p:nvPicPr>
          <p:cNvPr id="8" name="Picture 7" descr="A picture containing flower, plant, indoor, bouquet&#10;&#10;Description automatically generated">
            <a:extLst>
              <a:ext uri="{FF2B5EF4-FFF2-40B4-BE49-F238E27FC236}">
                <a16:creationId xmlns:a16="http://schemas.microsoft.com/office/drawing/2014/main" id="{F84BBD6B-B34E-4CB4-A131-087EFDC78430}"/>
              </a:ext>
            </a:extLst>
          </p:cNvPr>
          <p:cNvPicPr>
            <a:picLocks noChangeAspect="1"/>
          </p:cNvPicPr>
          <p:nvPr userDrawn="1"/>
        </p:nvPicPr>
        <p:blipFill rotWithShape="1">
          <a:blip r:embed="rId2"/>
          <a:srcRect l="38465" t="11477" r="727" b="5476"/>
          <a:stretch/>
        </p:blipFill>
        <p:spPr>
          <a:xfrm>
            <a:off x="7167281" y="-4119"/>
            <a:ext cx="5021544" cy="6858000"/>
          </a:xfrm>
          <a:custGeom>
            <a:avLst/>
            <a:gdLst>
              <a:gd name="connsiteX0" fmla="*/ 2829127 w 5021544"/>
              <a:gd name="connsiteY0" fmla="*/ 0 h 6858000"/>
              <a:gd name="connsiteX1" fmla="*/ 5021544 w 5021544"/>
              <a:gd name="connsiteY1" fmla="*/ 0 h 6858000"/>
              <a:gd name="connsiteX2" fmla="*/ 5021544 w 5021544"/>
              <a:gd name="connsiteY2" fmla="*/ 6858000 h 6858000"/>
              <a:gd name="connsiteX3" fmla="*/ 0 w 502154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1544" h="6858000">
                <a:moveTo>
                  <a:pt x="2829127" y="0"/>
                </a:moveTo>
                <a:lnTo>
                  <a:pt x="5021544" y="0"/>
                </a:lnTo>
                <a:lnTo>
                  <a:pt x="5021544"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a:stretch>
            <a:fillRect/>
          </a:stretch>
        </p:blipFill>
        <p:spPr>
          <a:xfrm>
            <a:off x="872599" y="2900170"/>
            <a:ext cx="714124" cy="980588"/>
          </a:xfrm>
          <a:prstGeom prst="rect">
            <a:avLst/>
          </a:prstGeom>
        </p:spPr>
      </p:pic>
      <p:sp>
        <p:nvSpPr>
          <p:cNvPr id="7" name="TextBox 6">
            <a:extLst>
              <a:ext uri="{FF2B5EF4-FFF2-40B4-BE49-F238E27FC236}">
                <a16:creationId xmlns:a16="http://schemas.microsoft.com/office/drawing/2014/main" id="{65CB22C6-8889-44F1-ADCA-99650E57ACC3}"/>
              </a:ext>
            </a:extLst>
          </p:cNvPr>
          <p:cNvSpPr txBox="1"/>
          <p:nvPr userDrawn="1"/>
        </p:nvSpPr>
        <p:spPr>
          <a:xfrm>
            <a:off x="10385183" y="6469104"/>
            <a:ext cx="1646605" cy="246221"/>
          </a:xfrm>
          <a:prstGeom prst="rect">
            <a:avLst/>
          </a:prstGeom>
          <a:noFill/>
        </p:spPr>
        <p:txBody>
          <a:bodyPr wrap="none" rtlCol="0">
            <a:spAutoFit/>
          </a:bodyPr>
          <a:lstStyle/>
          <a:p>
            <a:pPr algn="r"/>
            <a:r>
              <a:rPr lang="en-US" sz="1000">
                <a:solidFill>
                  <a:schemeClr val="bg1"/>
                </a:solidFill>
                <a:latin typeface="Adobe Clean" panose="020B0503020404020204" pitchFamily="34" charset="0"/>
              </a:rPr>
              <a:t>Artwork by </a:t>
            </a:r>
            <a:r>
              <a:rPr lang="en-US" sz="1000" b="1">
                <a:solidFill>
                  <a:schemeClr val="bg1"/>
                </a:solidFill>
                <a:latin typeface="Adobe Clean ExtraBold" panose="020B0503020404020204" pitchFamily="34" charset="0"/>
              </a:rPr>
              <a:t>Davy Evans </a:t>
            </a:r>
            <a:r>
              <a:rPr lang="en-US" sz="1000">
                <a:solidFill>
                  <a:schemeClr val="bg1"/>
                </a:solidFill>
                <a:latin typeface="Adobe Clean" panose="020B0503020404020204" pitchFamily="34" charset="0"/>
              </a:rPr>
              <a:t>/ </a:t>
            </a:r>
            <a:r>
              <a:rPr lang="en-US" sz="900">
                <a:solidFill>
                  <a:schemeClr val="bg1"/>
                </a:solidFill>
                <a:latin typeface="Adobe Clean" panose="020B0503020404020204" pitchFamily="34" charset="0"/>
              </a:rPr>
              <a:t>UK</a:t>
            </a:r>
          </a:p>
        </p:txBody>
      </p:sp>
    </p:spTree>
    <p:extLst>
      <p:ext uri="{BB962C8B-B14F-4D97-AF65-F5344CB8AC3E}">
        <p14:creationId xmlns:p14="http://schemas.microsoft.com/office/powerpoint/2010/main" val="141753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Community Swopes">
    <p:spTree>
      <p:nvGrpSpPr>
        <p:cNvPr id="1" name=""/>
        <p:cNvGrpSpPr/>
        <p:nvPr/>
      </p:nvGrpSpPr>
      <p:grpSpPr>
        <a:xfrm>
          <a:off x="0" y="0"/>
          <a:ext cx="0" cy="0"/>
          <a:chOff x="0" y="0"/>
          <a:chExt cx="0" cy="0"/>
        </a:xfrm>
      </p:grpSpPr>
      <p:pic>
        <p:nvPicPr>
          <p:cNvPr id="8" name="Picture 7" descr="A picture containing LEGO, toy&#10;&#10;Description automatically generated">
            <a:extLst>
              <a:ext uri="{FF2B5EF4-FFF2-40B4-BE49-F238E27FC236}">
                <a16:creationId xmlns:a16="http://schemas.microsoft.com/office/drawing/2014/main" id="{3A715491-6B45-4CE1-BF16-54658D2CD79B}"/>
              </a:ext>
            </a:extLst>
          </p:cNvPr>
          <p:cNvPicPr>
            <a:picLocks noChangeAspect="1"/>
          </p:cNvPicPr>
          <p:nvPr userDrawn="1"/>
        </p:nvPicPr>
        <p:blipFill rotWithShape="1">
          <a:blip r:embed="rId2"/>
          <a:srcRect l="14147" r="12409"/>
          <a:stretch/>
        </p:blipFill>
        <p:spPr>
          <a:xfrm>
            <a:off x="7163883" y="4119"/>
            <a:ext cx="5036783" cy="6858000"/>
          </a:xfrm>
          <a:custGeom>
            <a:avLst/>
            <a:gdLst>
              <a:gd name="connsiteX0" fmla="*/ 2829128 w 5036783"/>
              <a:gd name="connsiteY0" fmla="*/ 0 h 6858000"/>
              <a:gd name="connsiteX1" fmla="*/ 5036783 w 5036783"/>
              <a:gd name="connsiteY1" fmla="*/ 0 h 6858000"/>
              <a:gd name="connsiteX2" fmla="*/ 5036783 w 5036783"/>
              <a:gd name="connsiteY2" fmla="*/ 6858000 h 6858000"/>
              <a:gd name="connsiteX3" fmla="*/ 0 w 50367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36783" h="6858000">
                <a:moveTo>
                  <a:pt x="2829128" y="0"/>
                </a:moveTo>
                <a:lnTo>
                  <a:pt x="5036783" y="0"/>
                </a:lnTo>
                <a:lnTo>
                  <a:pt x="503678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a:stretch>
            <a:fillRect/>
          </a:stretch>
        </p:blipFill>
        <p:spPr>
          <a:xfrm>
            <a:off x="872599" y="2900170"/>
            <a:ext cx="714124" cy="980588"/>
          </a:xfrm>
          <a:prstGeom prst="rect">
            <a:avLst/>
          </a:prstGeom>
        </p:spPr>
      </p:pic>
      <p:sp>
        <p:nvSpPr>
          <p:cNvPr id="7" name="TextBox 6">
            <a:extLst>
              <a:ext uri="{FF2B5EF4-FFF2-40B4-BE49-F238E27FC236}">
                <a16:creationId xmlns:a16="http://schemas.microsoft.com/office/drawing/2014/main" id="{7A1F953F-7ABF-40FF-92A5-2CBFA08B25DC}"/>
              </a:ext>
            </a:extLst>
          </p:cNvPr>
          <p:cNvSpPr txBox="1"/>
          <p:nvPr userDrawn="1"/>
        </p:nvSpPr>
        <p:spPr>
          <a:xfrm>
            <a:off x="10248928" y="6469104"/>
            <a:ext cx="1782860" cy="246221"/>
          </a:xfrm>
          <a:prstGeom prst="rect">
            <a:avLst/>
          </a:prstGeom>
          <a:noFill/>
        </p:spPr>
        <p:txBody>
          <a:bodyPr wrap="none" rtlCol="0">
            <a:spAutoFit/>
          </a:bodyPr>
          <a:lstStyle/>
          <a:p>
            <a:pPr algn="r"/>
            <a:r>
              <a:rPr lang="en-US" sz="1000">
                <a:solidFill>
                  <a:schemeClr val="bg1"/>
                </a:solidFill>
                <a:latin typeface="Adobe Clean" panose="020B0503020404020204" pitchFamily="34" charset="0"/>
              </a:rPr>
              <a:t>Artwork by </a:t>
            </a:r>
            <a:r>
              <a:rPr lang="en-US" sz="1000" b="1">
                <a:solidFill>
                  <a:schemeClr val="bg1"/>
                </a:solidFill>
                <a:latin typeface="Adobe Clean ExtraBold" panose="020B0503020404020204" pitchFamily="34" charset="0"/>
              </a:rPr>
              <a:t>Elise Swopes </a:t>
            </a:r>
            <a:r>
              <a:rPr lang="en-US" sz="1000">
                <a:solidFill>
                  <a:schemeClr val="bg1"/>
                </a:solidFill>
                <a:latin typeface="Adobe Clean" panose="020B0503020404020204" pitchFamily="34" charset="0"/>
              </a:rPr>
              <a:t>/ </a:t>
            </a:r>
            <a:r>
              <a:rPr lang="en-US" sz="900">
                <a:solidFill>
                  <a:schemeClr val="bg1"/>
                </a:solidFill>
                <a:latin typeface="Adobe Clean" panose="020B0503020404020204" pitchFamily="34" charset="0"/>
              </a:rPr>
              <a:t>USA</a:t>
            </a:r>
          </a:p>
        </p:txBody>
      </p:sp>
    </p:spTree>
    <p:extLst>
      <p:ext uri="{BB962C8B-B14F-4D97-AF65-F5344CB8AC3E}">
        <p14:creationId xmlns:p14="http://schemas.microsoft.com/office/powerpoint/2010/main" val="830173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Community Sato">
    <p:spTree>
      <p:nvGrpSpPr>
        <p:cNvPr id="1" name=""/>
        <p:cNvGrpSpPr/>
        <p:nvPr/>
      </p:nvGrpSpPr>
      <p:grpSpPr>
        <a:xfrm>
          <a:off x="0" y="0"/>
          <a:ext cx="0" cy="0"/>
          <a:chOff x="0" y="0"/>
          <a:chExt cx="0" cy="0"/>
        </a:xfrm>
      </p:grpSpPr>
      <p:pic>
        <p:nvPicPr>
          <p:cNvPr id="9" name="Picture 8" descr="A picture containing toy&#10;&#10;Description automatically generated">
            <a:extLst>
              <a:ext uri="{FF2B5EF4-FFF2-40B4-BE49-F238E27FC236}">
                <a16:creationId xmlns:a16="http://schemas.microsoft.com/office/drawing/2014/main" id="{A1720599-D475-480A-8CC6-B7861BF1BCC3}"/>
              </a:ext>
            </a:extLst>
          </p:cNvPr>
          <p:cNvPicPr>
            <a:picLocks noChangeAspect="1"/>
          </p:cNvPicPr>
          <p:nvPr userDrawn="1"/>
        </p:nvPicPr>
        <p:blipFill>
          <a:blip r:embed="rId2"/>
          <a:srcRect l="15176" t="1226" r="13353" b="1343"/>
          <a:stretch>
            <a:fillRect/>
          </a:stretch>
        </p:blipFill>
        <p:spPr>
          <a:xfrm>
            <a:off x="7163883" y="-4119"/>
            <a:ext cx="5036783" cy="6866238"/>
          </a:xfrm>
          <a:custGeom>
            <a:avLst/>
            <a:gdLst>
              <a:gd name="connsiteX0" fmla="*/ 2832526 w 5036783"/>
              <a:gd name="connsiteY0" fmla="*/ 0 h 6866238"/>
              <a:gd name="connsiteX1" fmla="*/ 5036783 w 5036783"/>
              <a:gd name="connsiteY1" fmla="*/ 0 h 6866238"/>
              <a:gd name="connsiteX2" fmla="*/ 5036783 w 5036783"/>
              <a:gd name="connsiteY2" fmla="*/ 6866238 h 6866238"/>
              <a:gd name="connsiteX3" fmla="*/ 0 w 5036783"/>
              <a:gd name="connsiteY3" fmla="*/ 6866238 h 6866238"/>
            </a:gdLst>
            <a:ahLst/>
            <a:cxnLst>
              <a:cxn ang="0">
                <a:pos x="connsiteX0" y="connsiteY0"/>
              </a:cxn>
              <a:cxn ang="0">
                <a:pos x="connsiteX1" y="connsiteY1"/>
              </a:cxn>
              <a:cxn ang="0">
                <a:pos x="connsiteX2" y="connsiteY2"/>
              </a:cxn>
              <a:cxn ang="0">
                <a:pos x="connsiteX3" y="connsiteY3"/>
              </a:cxn>
            </a:cxnLst>
            <a:rect l="l" t="t" r="r" b="b"/>
            <a:pathLst>
              <a:path w="5036783" h="6866238">
                <a:moveTo>
                  <a:pt x="2832526" y="0"/>
                </a:moveTo>
                <a:lnTo>
                  <a:pt x="5036783" y="0"/>
                </a:lnTo>
                <a:lnTo>
                  <a:pt x="5036783" y="6866238"/>
                </a:lnTo>
                <a:lnTo>
                  <a:pt x="0" y="6866238"/>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a:stretch>
            <a:fillRect/>
          </a:stretch>
        </p:blipFill>
        <p:spPr>
          <a:xfrm>
            <a:off x="872599" y="2900170"/>
            <a:ext cx="714124" cy="980588"/>
          </a:xfrm>
          <a:prstGeom prst="rect">
            <a:avLst/>
          </a:prstGeom>
        </p:spPr>
      </p:pic>
      <p:sp>
        <p:nvSpPr>
          <p:cNvPr id="7" name="TextBox 6">
            <a:extLst>
              <a:ext uri="{FF2B5EF4-FFF2-40B4-BE49-F238E27FC236}">
                <a16:creationId xmlns:a16="http://schemas.microsoft.com/office/drawing/2014/main" id="{940CAD0D-27D7-482F-A8E8-667233182CE1}"/>
              </a:ext>
            </a:extLst>
          </p:cNvPr>
          <p:cNvSpPr txBox="1"/>
          <p:nvPr userDrawn="1"/>
        </p:nvSpPr>
        <p:spPr>
          <a:xfrm>
            <a:off x="10112673" y="6469104"/>
            <a:ext cx="1919115" cy="246221"/>
          </a:xfrm>
          <a:prstGeom prst="rect">
            <a:avLst/>
          </a:prstGeom>
          <a:noFill/>
        </p:spPr>
        <p:txBody>
          <a:bodyPr wrap="none" rtlCol="0">
            <a:spAutoFit/>
          </a:bodyPr>
          <a:lstStyle/>
          <a:p>
            <a:pPr algn="r"/>
            <a:r>
              <a:rPr lang="en-US" sz="1000">
                <a:solidFill>
                  <a:schemeClr val="bg1"/>
                </a:solidFill>
                <a:latin typeface="Adobe Clean" panose="020B0503020404020204" pitchFamily="34" charset="0"/>
              </a:rPr>
              <a:t>Artwork by </a:t>
            </a:r>
            <a:r>
              <a:rPr lang="en-US" sz="1000" b="1" err="1">
                <a:solidFill>
                  <a:schemeClr val="bg1"/>
                </a:solidFill>
                <a:latin typeface="Adobe Clean ExtraBold" panose="020B0503020404020204" pitchFamily="34" charset="0"/>
              </a:rPr>
              <a:t>Momomi</a:t>
            </a:r>
            <a:r>
              <a:rPr lang="en-US" sz="1000" b="1">
                <a:solidFill>
                  <a:schemeClr val="bg1"/>
                </a:solidFill>
                <a:latin typeface="Adobe Clean ExtraBold" panose="020B0503020404020204" pitchFamily="34" charset="0"/>
              </a:rPr>
              <a:t> Sato </a:t>
            </a:r>
            <a:r>
              <a:rPr lang="en-US" sz="1000">
                <a:solidFill>
                  <a:schemeClr val="bg1"/>
                </a:solidFill>
                <a:latin typeface="Adobe Clean" panose="020B0503020404020204" pitchFamily="34" charset="0"/>
              </a:rPr>
              <a:t>/ </a:t>
            </a:r>
            <a:r>
              <a:rPr lang="en-US" sz="900">
                <a:solidFill>
                  <a:schemeClr val="bg1"/>
                </a:solidFill>
                <a:latin typeface="Adobe Clean" panose="020B0503020404020204" pitchFamily="34" charset="0"/>
              </a:rPr>
              <a:t>Japan</a:t>
            </a:r>
          </a:p>
        </p:txBody>
      </p:sp>
    </p:spTree>
    <p:extLst>
      <p:ext uri="{BB962C8B-B14F-4D97-AF65-F5344CB8AC3E}">
        <p14:creationId xmlns:p14="http://schemas.microsoft.com/office/powerpoint/2010/main" val="296874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mmunity Zhu">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C332F9-D892-4224-B7E5-D2DAEED17ED2}"/>
              </a:ext>
            </a:extLst>
          </p:cNvPr>
          <p:cNvPicPr>
            <a:picLocks noChangeAspect="1"/>
          </p:cNvPicPr>
          <p:nvPr userDrawn="1"/>
        </p:nvPicPr>
        <p:blipFill>
          <a:blip r:embed="rId2"/>
          <a:srcRect l="42413"/>
          <a:stretch>
            <a:fillRect/>
          </a:stretch>
        </p:blipFill>
        <p:spPr>
          <a:xfrm>
            <a:off x="7163882" y="4119"/>
            <a:ext cx="5024943" cy="6858000"/>
          </a:xfrm>
          <a:custGeom>
            <a:avLst/>
            <a:gdLst>
              <a:gd name="connsiteX0" fmla="*/ 2829128 w 5024943"/>
              <a:gd name="connsiteY0" fmla="*/ 0 h 6858000"/>
              <a:gd name="connsiteX1" fmla="*/ 5024943 w 5024943"/>
              <a:gd name="connsiteY1" fmla="*/ 0 h 6858000"/>
              <a:gd name="connsiteX2" fmla="*/ 5024943 w 5024943"/>
              <a:gd name="connsiteY2" fmla="*/ 6858000 h 6858000"/>
              <a:gd name="connsiteX3" fmla="*/ 0 w 5024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24943" h="6858000">
                <a:moveTo>
                  <a:pt x="2829128" y="0"/>
                </a:moveTo>
                <a:lnTo>
                  <a:pt x="5024943" y="0"/>
                </a:lnTo>
                <a:lnTo>
                  <a:pt x="5024943" y="6858000"/>
                </a:lnTo>
                <a:lnTo>
                  <a:pt x="0" y="6858000"/>
                </a:lnTo>
                <a:close/>
              </a:path>
            </a:pathLst>
          </a:cu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rgbClr val="EB1000"/>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rgbClr val="EB1000"/>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6" name="Picture 5">
            <a:extLst>
              <a:ext uri="{FF2B5EF4-FFF2-40B4-BE49-F238E27FC236}">
                <a16:creationId xmlns:a16="http://schemas.microsoft.com/office/drawing/2014/main" id="{857D31D6-BF51-4855-B6C6-6512ADF46429}"/>
              </a:ext>
            </a:extLst>
          </p:cNvPr>
          <p:cNvPicPr>
            <a:picLocks noChangeAspect="1"/>
          </p:cNvPicPr>
          <p:nvPr userDrawn="1"/>
        </p:nvPicPr>
        <p:blipFill>
          <a:blip r:embed="rId3"/>
          <a:stretch>
            <a:fillRect/>
          </a:stretch>
        </p:blipFill>
        <p:spPr>
          <a:xfrm>
            <a:off x="872599" y="2900170"/>
            <a:ext cx="714124" cy="980588"/>
          </a:xfrm>
          <a:prstGeom prst="rect">
            <a:avLst/>
          </a:prstGeom>
        </p:spPr>
      </p:pic>
      <p:sp>
        <p:nvSpPr>
          <p:cNvPr id="8" name="TextBox 7">
            <a:extLst>
              <a:ext uri="{FF2B5EF4-FFF2-40B4-BE49-F238E27FC236}">
                <a16:creationId xmlns:a16="http://schemas.microsoft.com/office/drawing/2014/main" id="{672E0DE5-68B8-4F4F-BC98-3729978D70D4}"/>
              </a:ext>
            </a:extLst>
          </p:cNvPr>
          <p:cNvSpPr txBox="1"/>
          <p:nvPr userDrawn="1"/>
        </p:nvSpPr>
        <p:spPr>
          <a:xfrm>
            <a:off x="10474951" y="6469104"/>
            <a:ext cx="1556837" cy="246221"/>
          </a:xfrm>
          <a:prstGeom prst="rect">
            <a:avLst/>
          </a:prstGeom>
          <a:noFill/>
        </p:spPr>
        <p:txBody>
          <a:bodyPr wrap="none" rtlCol="0">
            <a:spAutoFit/>
          </a:bodyPr>
          <a:lstStyle/>
          <a:p>
            <a:pPr algn="r"/>
            <a:r>
              <a:rPr lang="en-US" sz="1000">
                <a:solidFill>
                  <a:schemeClr val="bg1"/>
                </a:solidFill>
                <a:latin typeface="Adobe Clean" panose="020B0503020404020204" pitchFamily="34" charset="0"/>
              </a:rPr>
              <a:t>Artwork by </a:t>
            </a:r>
            <a:r>
              <a:rPr lang="en-US" sz="1000" b="1">
                <a:solidFill>
                  <a:schemeClr val="bg1"/>
                </a:solidFill>
                <a:latin typeface="Adobe Clean ExtraBold" panose="020B0503020404020204" pitchFamily="34" charset="0"/>
              </a:rPr>
              <a:t>UV Zhu </a:t>
            </a:r>
            <a:r>
              <a:rPr lang="en-US" sz="1000">
                <a:solidFill>
                  <a:schemeClr val="bg1"/>
                </a:solidFill>
                <a:latin typeface="Adobe Clean" panose="020B0503020404020204" pitchFamily="34" charset="0"/>
              </a:rPr>
              <a:t>/ </a:t>
            </a:r>
            <a:r>
              <a:rPr lang="en-US" sz="900">
                <a:solidFill>
                  <a:schemeClr val="bg1"/>
                </a:solidFill>
                <a:latin typeface="Adobe Clean" panose="020B0503020404020204" pitchFamily="34" charset="0"/>
              </a:rPr>
              <a:t>China</a:t>
            </a:r>
          </a:p>
        </p:txBody>
      </p:sp>
    </p:spTree>
    <p:extLst>
      <p:ext uri="{BB962C8B-B14F-4D97-AF65-F5344CB8AC3E}">
        <p14:creationId xmlns:p14="http://schemas.microsoft.com/office/powerpoint/2010/main" val="116004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11696697" y="6528875"/>
            <a:ext cx="187408" cy="258055"/>
          </a:xfrm>
          <a:prstGeom prst="rect">
            <a:avLst/>
          </a:prstGeom>
        </p:spPr>
      </p:pic>
      <p:sp>
        <p:nvSpPr>
          <p:cNvPr id="5" name="Footer Placeholder 4"/>
          <p:cNvSpPr>
            <a:spLocks noGrp="1"/>
          </p:cNvSpPr>
          <p:nvPr>
            <p:ph type="ftr" sz="quarter" idx="3"/>
          </p:nvPr>
        </p:nvSpPr>
        <p:spPr>
          <a:xfrm>
            <a:off x="1160890" y="6565990"/>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 2021 Adobe. All Rights Reserved. Adobe Confidential.</a:t>
            </a:r>
          </a:p>
        </p:txBody>
      </p:sp>
      <p:sp>
        <p:nvSpPr>
          <p:cNvPr id="188" name="TextBox 187">
            <a:extLst>
              <a:ext uri="{FF2B5EF4-FFF2-40B4-BE49-F238E27FC236}">
                <a16:creationId xmlns:a16="http://schemas.microsoft.com/office/drawing/2014/main" id="{1A64515C-328B-4551-BE77-F064F3709106}"/>
              </a:ext>
            </a:extLst>
          </p:cNvPr>
          <p:cNvSpPr txBox="1"/>
          <p:nvPr userDrawn="1"/>
        </p:nvSpPr>
        <p:spPr>
          <a:xfrm>
            <a:off x="2966246" y="-552841"/>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497400" y="3737819"/>
            <a:ext cx="1570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8861" y="-552841"/>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95130" y="-552841"/>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8"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1"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1"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1" y="1193799"/>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7"/>
            <a:ext cx="246862"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2" y="6495356"/>
            <a:ext cx="36067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2" y="3629867"/>
            <a:ext cx="436017"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1"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1"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2E2F7AF6-B706-4153-AF2C-F3C2817BCF8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93211" y="6578475"/>
            <a:ext cx="566928" cy="147351"/>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77" r:id="rId2"/>
    <p:sldLayoutId id="2147483687" r:id="rId3"/>
    <p:sldLayoutId id="2147483688" r:id="rId4"/>
    <p:sldLayoutId id="2147483689" r:id="rId5"/>
    <p:sldLayoutId id="2147483693" r:id="rId6"/>
    <p:sldLayoutId id="2147483694" r:id="rId7"/>
    <p:sldLayoutId id="2147483695" r:id="rId8"/>
    <p:sldLayoutId id="2147483696" r:id="rId9"/>
    <p:sldLayoutId id="2147483658" r:id="rId10"/>
    <p:sldLayoutId id="2147483676" r:id="rId11"/>
    <p:sldLayoutId id="2147483690" r:id="rId12"/>
    <p:sldLayoutId id="2147483691" r:id="rId13"/>
    <p:sldLayoutId id="2147483692" r:id="rId14"/>
    <p:sldLayoutId id="2147483685" r:id="rId15"/>
  </p:sldLayoutIdLst>
  <p:hf sldNum="0" hdr="0" ftr="0" dt="0"/>
  <p:txStyles>
    <p:titleStyle>
      <a:lvl1pPr algn="l" defTabSz="1088291" rtl="0" eaLnBrk="1" latinLnBrk="0" hangingPunct="1">
        <a:spcBef>
          <a:spcPct val="0"/>
        </a:spcBef>
        <a:buNone/>
        <a:defRPr sz="2800" b="0" i="0" u="none" kern="1200">
          <a:solidFill>
            <a:srgbClr val="EB10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5ACBF0"/>
          </p15:clr>
        </p15:guide>
        <p15:guide id="2" pos="4032" userDrawn="1">
          <p15:clr>
            <a:srgbClr val="FDE53C"/>
          </p15:clr>
        </p15:guide>
        <p15:guide id="3" pos="3651" userDrawn="1">
          <p15:clr>
            <a:srgbClr val="FDE53C"/>
          </p15:clr>
        </p15:guide>
        <p15:guide id="4" pos="5758" userDrawn="1">
          <p15:clr>
            <a:srgbClr val="5ACBF0"/>
          </p15:clr>
        </p15:guide>
        <p15:guide id="5" pos="7488" userDrawn="1">
          <p15:clr>
            <a:srgbClr val="A4A3A4"/>
          </p15:clr>
        </p15:guide>
        <p15:guide id="6" pos="1919" userDrawn="1">
          <p15:clr>
            <a:srgbClr val="5ACBF0"/>
          </p15:clr>
        </p15:guide>
        <p15:guide id="7" pos="191" userDrawn="1">
          <p15:clr>
            <a:srgbClr val="A4A3A4"/>
          </p15:clr>
        </p15:guide>
        <p15:guide id="8" orient="horz" pos="2405" userDrawn="1">
          <p15:clr>
            <a:srgbClr val="5ACBF0"/>
          </p15:clr>
        </p15:guide>
        <p15:guide id="11" orient="horz" pos="751" userDrawn="1">
          <p15:clr>
            <a:srgbClr val="F26B43"/>
          </p15:clr>
        </p15:guide>
        <p15:guide id="14" orient="horz" pos="4057" userDrawn="1">
          <p15:clr>
            <a:srgbClr val="F26B43"/>
          </p15:clr>
        </p15:guide>
        <p15:guide id="15" orient="horz" pos="3924" userDrawn="1">
          <p15:clr>
            <a:srgbClr val="A4A3A4"/>
          </p15:clr>
        </p15:guide>
        <p15:guide id="17" pos="2560" userDrawn="1">
          <p15:clr>
            <a:srgbClr val="C35EA4"/>
          </p15:clr>
        </p15:guide>
        <p15:guide id="18" pos="5120" userDrawn="1">
          <p15:clr>
            <a:srgbClr val="C35EA4"/>
          </p15:clr>
        </p15:guide>
        <p15:guide id="19" pos="1728" userDrawn="1">
          <p15:clr>
            <a:srgbClr val="FDE53C"/>
          </p15:clr>
        </p15:guide>
        <p15:guide id="20" pos="2106" userDrawn="1">
          <p15:clr>
            <a:srgbClr val="FDE53C"/>
          </p15:clr>
        </p15:guide>
        <p15:guide id="21" pos="2369" userDrawn="1">
          <p15:clr>
            <a:srgbClr val="9FCC3B"/>
          </p15:clr>
        </p15:guide>
        <p15:guide id="22" pos="2749" userDrawn="1">
          <p15:clr>
            <a:srgbClr val="9FCC3B"/>
          </p15:clr>
        </p15:guide>
        <p15:guide id="23" pos="4925" userDrawn="1">
          <p15:clr>
            <a:srgbClr val="9FCC3B"/>
          </p15:clr>
        </p15:guide>
        <p15:guide id="24" pos="5309" userDrawn="1">
          <p15:clr>
            <a:srgbClr val="9FCC3B"/>
          </p15:clr>
        </p15:guide>
        <p15:guide id="25" pos="5565" userDrawn="1">
          <p15:clr>
            <a:srgbClr val="FDE53C"/>
          </p15:clr>
        </p15:guide>
        <p15:guide id="26" pos="5947" userDrawn="1">
          <p15:clr>
            <a:srgbClr val="FDE53C"/>
          </p15:clr>
        </p15:guide>
        <p15:guide id="27" orient="horz" pos="2594" userDrawn="1">
          <p15:clr>
            <a:srgbClr val="FDE53C"/>
          </p15:clr>
        </p15:guide>
        <p15:guide id="28" orient="horz" pos="2208" userDrawn="1">
          <p15:clr>
            <a:srgbClr val="FDE53C"/>
          </p15:clr>
        </p15:guide>
        <p15:guide id="35" orient="horz" pos="1053" userDrawn="1">
          <p15:clr>
            <a:srgbClr val="FDE53C"/>
          </p15:clr>
        </p15:guide>
        <p15:guide id="36" orient="horz" pos="894"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hyperlink" Target="mailto:xx@gmail.com"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810.04805.pdf"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a:xfrm>
            <a:off x="2203704" y="3070438"/>
            <a:ext cx="5916168" cy="1216152"/>
          </a:xfrm>
        </p:spPr>
        <p:txBody>
          <a:bodyPr wrap="square" anchor="t">
            <a:normAutofit/>
          </a:bodyPr>
          <a:lstStyle/>
          <a:p>
            <a:r>
              <a:rPr lang="en-US">
                <a:latin typeface="Adobe Clean" panose="020B0503020404020204" pitchFamily="34" charset="0"/>
              </a:rPr>
              <a:t>Conversation Health Score</a:t>
            </a:r>
          </a:p>
        </p:txBody>
      </p:sp>
    </p:spTree>
    <p:extLst>
      <p:ext uri="{BB962C8B-B14F-4D97-AF65-F5344CB8AC3E}">
        <p14:creationId xmlns:p14="http://schemas.microsoft.com/office/powerpoint/2010/main" val="22063656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2AAED35-D878-48D1-881B-2C6E21497F9C}"/>
              </a:ext>
            </a:extLst>
          </p:cNvPr>
          <p:cNvSpPr>
            <a:spLocks noGrp="1"/>
          </p:cNvSpPr>
          <p:nvPr>
            <p:ph type="title"/>
          </p:nvPr>
        </p:nvSpPr>
        <p:spPr>
          <a:xfrm>
            <a:off x="0" y="87348"/>
            <a:ext cx="4691485" cy="674518"/>
          </a:xfrm>
        </p:spPr>
        <p:txBody>
          <a:bodyPr/>
          <a:lstStyle/>
          <a:p>
            <a:r>
              <a:rPr lang="en-IN" sz="2400">
                <a:solidFill>
                  <a:schemeClr val="accent6"/>
                </a:solidFill>
                <a:latin typeface="Adobe Clean" panose="020B0503020404020204" pitchFamily="34" charset="0"/>
              </a:rPr>
              <a:t>Troubleshooting Issue – </a:t>
            </a:r>
            <a:br>
              <a:rPr lang="en-IN" sz="2400">
                <a:solidFill>
                  <a:schemeClr val="accent6"/>
                </a:solidFill>
                <a:latin typeface="Adobe Clean" panose="020B0503020404020204" pitchFamily="34" charset="0"/>
              </a:rPr>
            </a:br>
            <a:r>
              <a:rPr lang="en-IN" sz="2400">
                <a:solidFill>
                  <a:schemeClr val="accent6"/>
                </a:solidFill>
                <a:latin typeface="Adobe Clean" panose="020B0503020404020204" pitchFamily="34" charset="0"/>
              </a:rPr>
              <a:t>ADB-19216110-J5R8</a:t>
            </a:r>
          </a:p>
        </p:txBody>
      </p:sp>
      <p:sp>
        <p:nvSpPr>
          <p:cNvPr id="9" name="Speech Bubble: Rectangle with Corners Rounded 8">
            <a:extLst>
              <a:ext uri="{FF2B5EF4-FFF2-40B4-BE49-F238E27FC236}">
                <a16:creationId xmlns:a16="http://schemas.microsoft.com/office/drawing/2014/main" id="{EB6577D4-9CF7-4DCD-A0CE-95C07B69726F}"/>
              </a:ext>
            </a:extLst>
          </p:cNvPr>
          <p:cNvSpPr/>
          <p:nvPr/>
        </p:nvSpPr>
        <p:spPr>
          <a:xfrm>
            <a:off x="3415867" y="867046"/>
            <a:ext cx="2640013" cy="852628"/>
          </a:xfrm>
          <a:prstGeom prst="wedgeRoundRectCallout">
            <a:avLst>
              <a:gd name="adj1" fmla="val -56606"/>
              <a:gd name="adj2" fmla="val 4905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Got new computer, want to make sure I switch programs from one computer to the other correctly</a:t>
            </a:r>
            <a:endParaRPr lang="en-IN" sz="1200">
              <a:solidFill>
                <a:schemeClr val="tx1"/>
              </a:solidFill>
              <a:latin typeface="Adobe Clean" panose="020B0503020404020204" pitchFamily="34" charset="0"/>
            </a:endParaRPr>
          </a:p>
        </p:txBody>
      </p:sp>
      <p:sp>
        <p:nvSpPr>
          <p:cNvPr id="10" name="Speech Bubble: Rectangle with Corners Rounded 9">
            <a:extLst>
              <a:ext uri="{FF2B5EF4-FFF2-40B4-BE49-F238E27FC236}">
                <a16:creationId xmlns:a16="http://schemas.microsoft.com/office/drawing/2014/main" id="{98E64843-F50C-40C8-9BDB-B63D57E331B7}"/>
              </a:ext>
            </a:extLst>
          </p:cNvPr>
          <p:cNvSpPr/>
          <p:nvPr/>
        </p:nvSpPr>
        <p:spPr>
          <a:xfrm>
            <a:off x="6233409" y="115243"/>
            <a:ext cx="2872368" cy="2545768"/>
          </a:xfrm>
          <a:prstGeom prst="wedgeRoundRectCallout">
            <a:avLst>
              <a:gd name="adj1" fmla="val 59573"/>
              <a:gd name="adj2" fmla="val 31983"/>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Hello. I will be happy to assist you with the installation of Adobe apps to new machine</a:t>
            </a:r>
          </a:p>
          <a:p>
            <a:pPr algn="l">
              <a:spcBef>
                <a:spcPts val="1200"/>
              </a:spcBef>
            </a:pPr>
            <a:r>
              <a:rPr lang="en-US" sz="1200">
                <a:solidFill>
                  <a:schemeClr val="tx1"/>
                </a:solidFill>
                <a:latin typeface="Adobe Clean" panose="020B0503020404020204" pitchFamily="34" charset="0"/>
              </a:rPr>
              <a:t>Please install the creative cloud desktop app in new machine and install the adobe apps through the desktop app. Please try downloading the software using the link : https://helpx.adobe.com/in/download-install/kb/creative-cloud-desktop-app-download.html</a:t>
            </a:r>
            <a:endParaRPr lang="en-IN" sz="1200">
              <a:solidFill>
                <a:schemeClr val="tx1"/>
              </a:solidFill>
              <a:latin typeface="Adobe Clean" panose="020B0503020404020204" pitchFamily="34" charset="0"/>
            </a:endParaRPr>
          </a:p>
        </p:txBody>
      </p:sp>
      <p:sp>
        <p:nvSpPr>
          <p:cNvPr id="14" name="Speech Bubble: Rectangle with Corners Rounded 13">
            <a:extLst>
              <a:ext uri="{FF2B5EF4-FFF2-40B4-BE49-F238E27FC236}">
                <a16:creationId xmlns:a16="http://schemas.microsoft.com/office/drawing/2014/main" id="{57280EF6-A577-40CC-A514-7C5AF022BF44}"/>
              </a:ext>
            </a:extLst>
          </p:cNvPr>
          <p:cNvSpPr/>
          <p:nvPr/>
        </p:nvSpPr>
        <p:spPr>
          <a:xfrm>
            <a:off x="3541736" y="1922534"/>
            <a:ext cx="2491981" cy="1032602"/>
          </a:xfrm>
          <a:prstGeom prst="wedgeRoundRectCallout">
            <a:avLst>
              <a:gd name="adj1" fmla="val -56770"/>
              <a:gd name="adj2" fmla="val 4880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Ok, so I should just be able to download the creative cloud app, make sure it is signed in as correct user and then download my programs from there, correct?</a:t>
            </a:r>
            <a:endParaRPr lang="en-IN" sz="1200">
              <a:solidFill>
                <a:schemeClr val="tx1"/>
              </a:solidFill>
              <a:latin typeface="Adobe Clean" panose="020B0503020404020204" pitchFamily="34" charset="0"/>
            </a:endParaRPr>
          </a:p>
        </p:txBody>
      </p:sp>
      <p:pic>
        <p:nvPicPr>
          <p:cNvPr id="15" name="Picture 14">
            <a:extLst>
              <a:ext uri="{FF2B5EF4-FFF2-40B4-BE49-F238E27FC236}">
                <a16:creationId xmlns:a16="http://schemas.microsoft.com/office/drawing/2014/main" id="{F9E50A01-09A3-4F71-8F17-0E7697C4F7AE}"/>
              </a:ext>
            </a:extLst>
          </p:cNvPr>
          <p:cNvPicPr>
            <a:picLocks noChangeAspect="1"/>
          </p:cNvPicPr>
          <p:nvPr/>
        </p:nvPicPr>
        <p:blipFill>
          <a:blip r:embed="rId2"/>
          <a:stretch>
            <a:fillRect/>
          </a:stretch>
        </p:blipFill>
        <p:spPr>
          <a:xfrm>
            <a:off x="9169125" y="2293533"/>
            <a:ext cx="2872800" cy="2879057"/>
          </a:xfrm>
          <a:prstGeom prst="rect">
            <a:avLst/>
          </a:prstGeom>
          <a:ln>
            <a:solidFill>
              <a:schemeClr val="tx1">
                <a:lumMod val="75000"/>
                <a:lumOff val="25000"/>
              </a:schemeClr>
            </a:solidFill>
          </a:ln>
        </p:spPr>
      </p:pic>
      <p:sp>
        <p:nvSpPr>
          <p:cNvPr id="18" name="Speech Bubble: Rectangle with Corners Rounded 17">
            <a:extLst>
              <a:ext uri="{FF2B5EF4-FFF2-40B4-BE49-F238E27FC236}">
                <a16:creationId xmlns:a16="http://schemas.microsoft.com/office/drawing/2014/main" id="{E6DD4EA1-385A-4962-8C84-CE07E598221F}"/>
              </a:ext>
            </a:extLst>
          </p:cNvPr>
          <p:cNvSpPr/>
          <p:nvPr/>
        </p:nvSpPr>
        <p:spPr>
          <a:xfrm>
            <a:off x="3545275" y="5009960"/>
            <a:ext cx="2500692" cy="554680"/>
          </a:xfrm>
          <a:prstGeom prst="wedgeRoundRectCallout">
            <a:avLst>
              <a:gd name="adj1" fmla="val -62300"/>
              <a:gd name="adj2" fmla="val 3017"/>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Got it, thank you.</a:t>
            </a:r>
          </a:p>
        </p:txBody>
      </p:sp>
      <p:sp>
        <p:nvSpPr>
          <p:cNvPr id="19" name="Speech Bubble: Rectangle with Corners Rounded 18">
            <a:extLst>
              <a:ext uri="{FF2B5EF4-FFF2-40B4-BE49-F238E27FC236}">
                <a16:creationId xmlns:a16="http://schemas.microsoft.com/office/drawing/2014/main" id="{5889F796-CD52-476A-ADDE-DE307C60CD98}"/>
              </a:ext>
            </a:extLst>
          </p:cNvPr>
          <p:cNvSpPr/>
          <p:nvPr/>
        </p:nvSpPr>
        <p:spPr>
          <a:xfrm>
            <a:off x="3424139" y="3797744"/>
            <a:ext cx="2672926" cy="1020671"/>
          </a:xfrm>
          <a:prstGeom prst="wedgeRoundRectCallout">
            <a:avLst>
              <a:gd name="adj1" fmla="val -58922"/>
              <a:gd name="adj2" fmla="val -22470"/>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I am downloading now.  I think that answers my question.  If I have more issues I can begin a new chat, but I think I should be good.  Thank you.</a:t>
            </a:r>
            <a:endParaRPr lang="en-IN" sz="1200">
              <a:solidFill>
                <a:schemeClr val="tx1"/>
              </a:solidFill>
              <a:latin typeface="Adobe Clean" panose="020B0503020404020204" pitchFamily="34" charset="0"/>
            </a:endParaRPr>
          </a:p>
        </p:txBody>
      </p:sp>
      <p:sp>
        <p:nvSpPr>
          <p:cNvPr id="20" name="Speech Bubble: Rectangle with Corners Rounded 19">
            <a:extLst>
              <a:ext uri="{FF2B5EF4-FFF2-40B4-BE49-F238E27FC236}">
                <a16:creationId xmlns:a16="http://schemas.microsoft.com/office/drawing/2014/main" id="{4DC1A528-3C62-4BE1-BEE9-31B1A4D21A03}"/>
              </a:ext>
            </a:extLst>
          </p:cNvPr>
          <p:cNvSpPr/>
          <p:nvPr/>
        </p:nvSpPr>
        <p:spPr>
          <a:xfrm>
            <a:off x="6160413" y="2773129"/>
            <a:ext cx="2602446" cy="848891"/>
          </a:xfrm>
          <a:prstGeom prst="wedgeRoundRectCallout">
            <a:avLst>
              <a:gd name="adj1" fmla="val 61393"/>
              <a:gd name="adj2" fmla="val -1908"/>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That is absolutely correct. If the assigned user is signed. The user will be able to get the option for install. Other users will get start trial/Buy now.</a:t>
            </a:r>
          </a:p>
        </p:txBody>
      </p:sp>
      <p:sp>
        <p:nvSpPr>
          <p:cNvPr id="23" name="Speech Bubble: Rectangle with Corners Rounded 22">
            <a:extLst>
              <a:ext uri="{FF2B5EF4-FFF2-40B4-BE49-F238E27FC236}">
                <a16:creationId xmlns:a16="http://schemas.microsoft.com/office/drawing/2014/main" id="{5A2EFBC2-7873-40C7-8FC1-41D67BE986A6}"/>
              </a:ext>
            </a:extLst>
          </p:cNvPr>
          <p:cNvSpPr/>
          <p:nvPr/>
        </p:nvSpPr>
        <p:spPr>
          <a:xfrm>
            <a:off x="6218038" y="3748689"/>
            <a:ext cx="2318577" cy="605620"/>
          </a:xfrm>
          <a:prstGeom prst="wedgeRoundRectCallout">
            <a:avLst>
              <a:gd name="adj1" fmla="val 58043"/>
              <a:gd name="adj2" fmla="val 238"/>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This is the indication that the assigned user has an access under that email address or not.</a:t>
            </a:r>
            <a:endParaRPr lang="en-IN" sz="1200">
              <a:solidFill>
                <a:schemeClr val="tx1"/>
              </a:solidFill>
              <a:latin typeface="Adobe Clean" panose="020B0503020404020204" pitchFamily="34" charset="0"/>
            </a:endParaRPr>
          </a:p>
        </p:txBody>
      </p:sp>
      <p:sp>
        <p:nvSpPr>
          <p:cNvPr id="24" name="Speech Bubble: Rectangle with Corners Rounded 23">
            <a:extLst>
              <a:ext uri="{FF2B5EF4-FFF2-40B4-BE49-F238E27FC236}">
                <a16:creationId xmlns:a16="http://schemas.microsoft.com/office/drawing/2014/main" id="{2A9F6A20-F666-4DC3-84FE-05D9E018E884}"/>
              </a:ext>
            </a:extLst>
          </p:cNvPr>
          <p:cNvSpPr/>
          <p:nvPr/>
        </p:nvSpPr>
        <p:spPr>
          <a:xfrm>
            <a:off x="6319432" y="4647696"/>
            <a:ext cx="2786345" cy="1107131"/>
          </a:xfrm>
          <a:prstGeom prst="wedgeRoundRectCallout">
            <a:avLst>
              <a:gd name="adj1" fmla="val 61733"/>
              <a:gd name="adj2" fmla="val 3644"/>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Please download and install the app and let me know if you are all set. I just want to make sure your issue is resolved on the same chat so that you don’t need to contact us for the same issue again.</a:t>
            </a:r>
            <a:endParaRPr lang="en-IN" sz="1200">
              <a:solidFill>
                <a:schemeClr val="tx1"/>
              </a:solidFill>
              <a:latin typeface="Adobe Clean" panose="020B0503020404020204" pitchFamily="34" charset="0"/>
            </a:endParaRPr>
          </a:p>
        </p:txBody>
      </p:sp>
      <p:sp>
        <p:nvSpPr>
          <p:cNvPr id="27" name="Speech Bubble: Rectangle with Corners Rounded 26">
            <a:extLst>
              <a:ext uri="{FF2B5EF4-FFF2-40B4-BE49-F238E27FC236}">
                <a16:creationId xmlns:a16="http://schemas.microsoft.com/office/drawing/2014/main" id="{2F24641A-E0E0-4761-8688-72A1707126F2}"/>
              </a:ext>
            </a:extLst>
          </p:cNvPr>
          <p:cNvSpPr/>
          <p:nvPr/>
        </p:nvSpPr>
        <p:spPr>
          <a:xfrm>
            <a:off x="3759989" y="5698858"/>
            <a:ext cx="2285978" cy="1020670"/>
          </a:xfrm>
          <a:prstGeom prst="wedgeRoundRectCallout">
            <a:avLst>
              <a:gd name="adj1" fmla="val -64545"/>
              <a:gd name="adj2" fmla="val 4314"/>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Ok, it is creative cloud is loaded, I am signed in to the correct user and am now installing photoshop so we are good to go, I think.</a:t>
            </a:r>
            <a:endParaRPr lang="en-IN" sz="1200">
              <a:solidFill>
                <a:schemeClr val="tx1"/>
              </a:solidFill>
              <a:latin typeface="Adobe Clean" panose="020B0503020404020204" pitchFamily="34" charset="0"/>
            </a:endParaRPr>
          </a:p>
        </p:txBody>
      </p:sp>
      <p:sp>
        <p:nvSpPr>
          <p:cNvPr id="33" name="Speech Bubble: Rectangle with Corners Rounded 32">
            <a:extLst>
              <a:ext uri="{FF2B5EF4-FFF2-40B4-BE49-F238E27FC236}">
                <a16:creationId xmlns:a16="http://schemas.microsoft.com/office/drawing/2014/main" id="{54C7035B-AFB2-42C0-A75E-304E92AAE2FB}"/>
              </a:ext>
            </a:extLst>
          </p:cNvPr>
          <p:cNvSpPr/>
          <p:nvPr/>
        </p:nvSpPr>
        <p:spPr>
          <a:xfrm>
            <a:off x="5184742" y="3130838"/>
            <a:ext cx="816062" cy="519942"/>
          </a:xfrm>
          <a:prstGeom prst="wedgeRoundRectCallout">
            <a:avLst>
              <a:gd name="adj1" fmla="val -61651"/>
              <a:gd name="adj2" fmla="val 2476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Ok, great. </a:t>
            </a:r>
          </a:p>
        </p:txBody>
      </p:sp>
      <p:pic>
        <p:nvPicPr>
          <p:cNvPr id="26" name="Picture 25">
            <a:extLst>
              <a:ext uri="{FF2B5EF4-FFF2-40B4-BE49-F238E27FC236}">
                <a16:creationId xmlns:a16="http://schemas.microsoft.com/office/drawing/2014/main" id="{D886D266-6CD6-49CE-ACFD-9529F7B98740}"/>
              </a:ext>
            </a:extLst>
          </p:cNvPr>
          <p:cNvPicPr>
            <a:picLocks noChangeAspect="1"/>
          </p:cNvPicPr>
          <p:nvPr/>
        </p:nvPicPr>
        <p:blipFill>
          <a:blip r:embed="rId3">
            <a:clrChange>
              <a:clrFrom>
                <a:srgbClr val="88B2CB"/>
              </a:clrFrom>
              <a:clrTo>
                <a:srgbClr val="88B2CB">
                  <a:alpha val="0"/>
                </a:srgbClr>
              </a:clrTo>
            </a:clrChange>
          </a:blip>
          <a:stretch>
            <a:fillRect/>
          </a:stretch>
        </p:blipFill>
        <p:spPr>
          <a:xfrm>
            <a:off x="116143" y="2226126"/>
            <a:ext cx="3117251" cy="2879056"/>
          </a:xfrm>
          <a:prstGeom prst="rect">
            <a:avLst/>
          </a:prstGeom>
          <a:ln>
            <a:solidFill>
              <a:schemeClr val="tx1">
                <a:lumMod val="65000"/>
                <a:lumOff val="35000"/>
              </a:schemeClr>
            </a:solidFill>
          </a:ln>
        </p:spPr>
      </p:pic>
      <p:sp>
        <p:nvSpPr>
          <p:cNvPr id="35" name="Speech Bubble: Rectangle with Corners Rounded 34">
            <a:extLst>
              <a:ext uri="{FF2B5EF4-FFF2-40B4-BE49-F238E27FC236}">
                <a16:creationId xmlns:a16="http://schemas.microsoft.com/office/drawing/2014/main" id="{8E45ACE9-D6F3-40A2-9297-340D2D8446B0}"/>
              </a:ext>
            </a:extLst>
          </p:cNvPr>
          <p:cNvSpPr/>
          <p:nvPr/>
        </p:nvSpPr>
        <p:spPr>
          <a:xfrm>
            <a:off x="6350645" y="5906383"/>
            <a:ext cx="2318577" cy="605620"/>
          </a:xfrm>
          <a:prstGeom prst="wedgeRoundRectCallout">
            <a:avLst>
              <a:gd name="adj1" fmla="val 58043"/>
              <a:gd name="adj2" fmla="val 238"/>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You will be. Rest assured about it. I’m just a click away when you need help.</a:t>
            </a:r>
            <a:endParaRPr lang="en-IN" sz="1200">
              <a:solidFill>
                <a:schemeClr val="tx1"/>
              </a:solidFill>
              <a:latin typeface="Adobe Clean" panose="020B0503020404020204" pitchFamily="34" charset="0"/>
            </a:endParaRPr>
          </a:p>
        </p:txBody>
      </p:sp>
    </p:spTree>
    <p:extLst>
      <p:ext uri="{BB962C8B-B14F-4D97-AF65-F5344CB8AC3E}">
        <p14:creationId xmlns:p14="http://schemas.microsoft.com/office/powerpoint/2010/main" val="401685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9DB7972-9C6B-478D-82BE-BD6739D6EA71}"/>
              </a:ext>
            </a:extLst>
          </p:cNvPr>
          <p:cNvSpPr txBox="1">
            <a:spLocks/>
          </p:cNvSpPr>
          <p:nvPr/>
        </p:nvSpPr>
        <p:spPr>
          <a:xfrm>
            <a:off x="304720" y="80253"/>
            <a:ext cx="11579384"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solidFill>
                  <a:schemeClr val="accent6"/>
                </a:solidFill>
                <a:latin typeface="Adobe Clean" panose="020B0503020404020204" pitchFamily="34" charset="0"/>
              </a:rPr>
              <a:t>How is the algorithm working at the backend?</a:t>
            </a:r>
          </a:p>
        </p:txBody>
      </p:sp>
      <p:sp>
        <p:nvSpPr>
          <p:cNvPr id="5" name="Speech Bubble: Rectangle with Corners Rounded 4">
            <a:extLst>
              <a:ext uri="{FF2B5EF4-FFF2-40B4-BE49-F238E27FC236}">
                <a16:creationId xmlns:a16="http://schemas.microsoft.com/office/drawing/2014/main" id="{DDA7431C-C470-4F12-8379-C8E83B775E46}"/>
              </a:ext>
            </a:extLst>
          </p:cNvPr>
          <p:cNvSpPr/>
          <p:nvPr/>
        </p:nvSpPr>
        <p:spPr>
          <a:xfrm>
            <a:off x="463946" y="754771"/>
            <a:ext cx="6423871" cy="852628"/>
          </a:xfrm>
          <a:prstGeom prst="wedgeRoundRectCallout">
            <a:avLst>
              <a:gd name="adj1" fmla="val -56606"/>
              <a:gd name="adj2" fmla="val 4905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Got new computer, </a:t>
            </a:r>
            <a:r>
              <a:rPr lang="en-US" sz="1200" b="1">
                <a:solidFill>
                  <a:schemeClr val="accent2">
                    <a:lumMod val="75000"/>
                  </a:schemeClr>
                </a:solidFill>
                <a:latin typeface="Adobe Clean" panose="020B0503020404020204" pitchFamily="34" charset="0"/>
              </a:rPr>
              <a:t>want</a:t>
            </a:r>
            <a:r>
              <a:rPr lang="en-US" sz="1200">
                <a:solidFill>
                  <a:schemeClr val="tx1"/>
                </a:solidFill>
                <a:latin typeface="Adobe Clean" panose="020B0503020404020204" pitchFamily="34" charset="0"/>
              </a:rPr>
              <a:t> to make </a:t>
            </a:r>
            <a:r>
              <a:rPr lang="en-US" sz="1200" b="1">
                <a:solidFill>
                  <a:schemeClr val="accent2">
                    <a:lumMod val="75000"/>
                  </a:schemeClr>
                </a:solidFill>
                <a:latin typeface="Adobe Clean" panose="020B0503020404020204" pitchFamily="34" charset="0"/>
              </a:rPr>
              <a:t>sure</a:t>
            </a:r>
            <a:r>
              <a:rPr lang="en-US" sz="1200">
                <a:solidFill>
                  <a:schemeClr val="tx1"/>
                </a:solidFill>
                <a:latin typeface="Adobe Clean" panose="020B0503020404020204" pitchFamily="34" charset="0"/>
              </a:rPr>
              <a:t> I </a:t>
            </a:r>
            <a:r>
              <a:rPr lang="en-US" sz="1200" b="1">
                <a:solidFill>
                  <a:schemeClr val="accent2">
                    <a:lumMod val="75000"/>
                  </a:schemeClr>
                </a:solidFill>
                <a:latin typeface="Adobe Clean" panose="020B0503020404020204" pitchFamily="34" charset="0"/>
              </a:rPr>
              <a:t>switch</a:t>
            </a:r>
            <a:r>
              <a:rPr lang="en-US" sz="1200">
                <a:solidFill>
                  <a:schemeClr val="tx1"/>
                </a:solidFill>
                <a:latin typeface="Adobe Clean" panose="020B0503020404020204" pitchFamily="34" charset="0"/>
              </a:rPr>
              <a:t> programs from one computer to the other </a:t>
            </a:r>
            <a:r>
              <a:rPr lang="en-US" sz="1200" b="1">
                <a:solidFill>
                  <a:schemeClr val="accent4">
                    <a:lumMod val="60000"/>
                    <a:lumOff val="40000"/>
                  </a:schemeClr>
                </a:solidFill>
                <a:latin typeface="Adobe Clean" panose="020B0503020404020204" pitchFamily="34" charset="0"/>
              </a:rPr>
              <a:t>correctly</a:t>
            </a:r>
            <a:endParaRPr lang="en-IN" sz="1200" b="1">
              <a:solidFill>
                <a:schemeClr val="accent4">
                  <a:lumMod val="60000"/>
                  <a:lumOff val="40000"/>
                </a:schemeClr>
              </a:solidFill>
              <a:latin typeface="Adobe Clean" panose="020B0503020404020204" pitchFamily="34" charset="0"/>
            </a:endParaRPr>
          </a:p>
        </p:txBody>
      </p:sp>
      <p:sp>
        <p:nvSpPr>
          <p:cNvPr id="6" name="Speech Bubble: Rectangle with Corners Rounded 5">
            <a:extLst>
              <a:ext uri="{FF2B5EF4-FFF2-40B4-BE49-F238E27FC236}">
                <a16:creationId xmlns:a16="http://schemas.microsoft.com/office/drawing/2014/main" id="{758E660E-D400-45E8-96EC-48429AB886D4}"/>
              </a:ext>
            </a:extLst>
          </p:cNvPr>
          <p:cNvSpPr/>
          <p:nvPr/>
        </p:nvSpPr>
        <p:spPr>
          <a:xfrm>
            <a:off x="463946" y="2281917"/>
            <a:ext cx="6423871" cy="1032602"/>
          </a:xfrm>
          <a:prstGeom prst="wedgeRoundRectCallout">
            <a:avLst>
              <a:gd name="adj1" fmla="val -56770"/>
              <a:gd name="adj2" fmla="val 4880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Ok, so I should just be able to </a:t>
            </a:r>
            <a:r>
              <a:rPr lang="en-US" sz="1200" b="1">
                <a:solidFill>
                  <a:schemeClr val="accent2">
                    <a:lumMod val="75000"/>
                  </a:schemeClr>
                </a:solidFill>
                <a:latin typeface="Adobe Clean" panose="020B0503020404020204" pitchFamily="34" charset="0"/>
              </a:rPr>
              <a:t>download</a:t>
            </a:r>
            <a:r>
              <a:rPr lang="en-US" sz="1200">
                <a:solidFill>
                  <a:schemeClr val="tx1"/>
                </a:solidFill>
                <a:latin typeface="Adobe Clean" panose="020B0503020404020204" pitchFamily="34" charset="0"/>
              </a:rPr>
              <a:t> the creative cloud app, make </a:t>
            </a:r>
            <a:r>
              <a:rPr lang="en-US" sz="1200" b="1">
                <a:solidFill>
                  <a:schemeClr val="accent2">
                    <a:lumMod val="75000"/>
                  </a:schemeClr>
                </a:solidFill>
                <a:latin typeface="Adobe Clean" panose="020B0503020404020204" pitchFamily="34" charset="0"/>
              </a:rPr>
              <a:t>sure</a:t>
            </a:r>
            <a:r>
              <a:rPr lang="en-US" sz="1200">
                <a:solidFill>
                  <a:schemeClr val="tx1"/>
                </a:solidFill>
                <a:latin typeface="Adobe Clean" panose="020B0503020404020204" pitchFamily="34" charset="0"/>
              </a:rPr>
              <a:t> it is signed in as </a:t>
            </a:r>
            <a:r>
              <a:rPr lang="en-US" sz="1200" b="1">
                <a:solidFill>
                  <a:schemeClr val="accent2">
                    <a:lumMod val="75000"/>
                  </a:schemeClr>
                </a:solidFill>
                <a:latin typeface="Adobe Clean" panose="020B0503020404020204" pitchFamily="34" charset="0"/>
              </a:rPr>
              <a:t>correct</a:t>
            </a:r>
            <a:r>
              <a:rPr lang="en-US" sz="1200">
                <a:solidFill>
                  <a:schemeClr val="tx1"/>
                </a:solidFill>
                <a:latin typeface="Adobe Clean" panose="020B0503020404020204" pitchFamily="34" charset="0"/>
              </a:rPr>
              <a:t> user and then download my programs from there, </a:t>
            </a:r>
            <a:r>
              <a:rPr lang="en-US" sz="1200" b="1">
                <a:solidFill>
                  <a:schemeClr val="accent4">
                    <a:lumMod val="60000"/>
                    <a:lumOff val="40000"/>
                  </a:schemeClr>
                </a:solidFill>
                <a:latin typeface="Adobe Clean" panose="020B0503020404020204" pitchFamily="34" charset="0"/>
              </a:rPr>
              <a:t>correct</a:t>
            </a:r>
            <a:r>
              <a:rPr lang="en-US" sz="1200">
                <a:solidFill>
                  <a:schemeClr val="tx1"/>
                </a:solidFill>
                <a:latin typeface="Adobe Clean" panose="020B0503020404020204" pitchFamily="34" charset="0"/>
              </a:rPr>
              <a:t>?</a:t>
            </a:r>
            <a:endParaRPr lang="en-IN" sz="1200">
              <a:solidFill>
                <a:schemeClr val="tx1"/>
              </a:solidFill>
              <a:latin typeface="Adobe Clean" panose="020B0503020404020204" pitchFamily="34" charset="0"/>
            </a:endParaRPr>
          </a:p>
        </p:txBody>
      </p:sp>
      <p:sp>
        <p:nvSpPr>
          <p:cNvPr id="7" name="Speech Bubble: Rectangle with Corners Rounded 6">
            <a:extLst>
              <a:ext uri="{FF2B5EF4-FFF2-40B4-BE49-F238E27FC236}">
                <a16:creationId xmlns:a16="http://schemas.microsoft.com/office/drawing/2014/main" id="{7C97F950-74C6-4906-AFF7-21C188019807}"/>
              </a:ext>
            </a:extLst>
          </p:cNvPr>
          <p:cNvSpPr/>
          <p:nvPr/>
        </p:nvSpPr>
        <p:spPr>
          <a:xfrm>
            <a:off x="463946" y="3989037"/>
            <a:ext cx="6423870" cy="1020671"/>
          </a:xfrm>
          <a:prstGeom prst="wedgeRoundRectCallout">
            <a:avLst>
              <a:gd name="adj1" fmla="val -54590"/>
              <a:gd name="adj2" fmla="val -3968"/>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Ok </a:t>
            </a:r>
            <a:r>
              <a:rPr lang="en-US" sz="1200" b="1">
                <a:solidFill>
                  <a:schemeClr val="accent4">
                    <a:lumMod val="60000"/>
                    <a:lumOff val="40000"/>
                  </a:schemeClr>
                </a:solidFill>
                <a:latin typeface="Adobe Clean" panose="020B0503020404020204" pitchFamily="34" charset="0"/>
              </a:rPr>
              <a:t>great</a:t>
            </a:r>
            <a:r>
              <a:rPr lang="en-US" sz="1200">
                <a:solidFill>
                  <a:schemeClr val="tx1"/>
                </a:solidFill>
                <a:latin typeface="Adobe Clean" panose="020B0503020404020204" pitchFamily="34" charset="0"/>
              </a:rPr>
              <a:t>, I am </a:t>
            </a:r>
            <a:r>
              <a:rPr lang="en-US" sz="1200" b="1">
                <a:solidFill>
                  <a:schemeClr val="accent2">
                    <a:lumMod val="75000"/>
                  </a:schemeClr>
                </a:solidFill>
                <a:latin typeface="Adobe Clean" panose="020B0503020404020204" pitchFamily="34" charset="0"/>
              </a:rPr>
              <a:t>downloading</a:t>
            </a:r>
            <a:r>
              <a:rPr lang="en-US" sz="1200">
                <a:solidFill>
                  <a:schemeClr val="tx1"/>
                </a:solidFill>
                <a:latin typeface="Adobe Clean" panose="020B0503020404020204" pitchFamily="34" charset="0"/>
              </a:rPr>
              <a:t> now.  I think that answers my </a:t>
            </a:r>
            <a:r>
              <a:rPr lang="en-US" sz="1200" b="1">
                <a:solidFill>
                  <a:schemeClr val="accent2">
                    <a:lumMod val="75000"/>
                  </a:schemeClr>
                </a:solidFill>
                <a:latin typeface="Adobe Clean" panose="020B0503020404020204" pitchFamily="34" charset="0"/>
              </a:rPr>
              <a:t>question</a:t>
            </a:r>
            <a:r>
              <a:rPr lang="en-US" sz="1200">
                <a:solidFill>
                  <a:schemeClr val="tx1"/>
                </a:solidFill>
                <a:latin typeface="Adobe Clean" panose="020B0503020404020204" pitchFamily="34" charset="0"/>
              </a:rPr>
              <a:t>.  If I have more </a:t>
            </a:r>
            <a:r>
              <a:rPr lang="en-US" sz="1200" b="1">
                <a:solidFill>
                  <a:schemeClr val="accent2">
                    <a:lumMod val="75000"/>
                  </a:schemeClr>
                </a:solidFill>
                <a:latin typeface="Adobe Clean" panose="020B0503020404020204" pitchFamily="34" charset="0"/>
              </a:rPr>
              <a:t>issues</a:t>
            </a:r>
            <a:r>
              <a:rPr lang="en-US" sz="1200">
                <a:solidFill>
                  <a:schemeClr val="tx1"/>
                </a:solidFill>
                <a:latin typeface="Adobe Clean" panose="020B0503020404020204" pitchFamily="34" charset="0"/>
              </a:rPr>
              <a:t> I can begin a new chat, but I think I should be </a:t>
            </a:r>
            <a:r>
              <a:rPr lang="en-US" sz="1200" b="1">
                <a:solidFill>
                  <a:schemeClr val="accent4">
                    <a:lumMod val="60000"/>
                    <a:lumOff val="40000"/>
                  </a:schemeClr>
                </a:solidFill>
                <a:latin typeface="Adobe Clean" panose="020B0503020404020204" pitchFamily="34" charset="0"/>
              </a:rPr>
              <a:t>good</a:t>
            </a:r>
            <a:r>
              <a:rPr lang="en-US" sz="1200">
                <a:solidFill>
                  <a:schemeClr val="tx1"/>
                </a:solidFill>
                <a:latin typeface="Adobe Clean" panose="020B0503020404020204" pitchFamily="34" charset="0"/>
              </a:rPr>
              <a:t>.  Thank you.</a:t>
            </a:r>
            <a:endParaRPr lang="en-IN" sz="1200">
              <a:solidFill>
                <a:schemeClr val="tx1"/>
              </a:solidFill>
              <a:latin typeface="Adobe Clean" panose="020B0503020404020204" pitchFamily="34" charset="0"/>
            </a:endParaRPr>
          </a:p>
        </p:txBody>
      </p:sp>
      <p:sp>
        <p:nvSpPr>
          <p:cNvPr id="8" name="Speech Bubble: Rectangle with Corners Rounded 7">
            <a:extLst>
              <a:ext uri="{FF2B5EF4-FFF2-40B4-BE49-F238E27FC236}">
                <a16:creationId xmlns:a16="http://schemas.microsoft.com/office/drawing/2014/main" id="{BE2B800C-0020-4935-868F-D246FEBAF2D4}"/>
              </a:ext>
            </a:extLst>
          </p:cNvPr>
          <p:cNvSpPr/>
          <p:nvPr/>
        </p:nvSpPr>
        <p:spPr>
          <a:xfrm>
            <a:off x="463946" y="5592894"/>
            <a:ext cx="6423869" cy="1020670"/>
          </a:xfrm>
          <a:prstGeom prst="wedgeRoundRectCallout">
            <a:avLst>
              <a:gd name="adj1" fmla="val -56809"/>
              <a:gd name="adj2" fmla="val -347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Ok, it is creative cloud is loaded, I am signed into the </a:t>
            </a:r>
            <a:r>
              <a:rPr lang="en-US" sz="1200" b="1">
                <a:solidFill>
                  <a:schemeClr val="accent2">
                    <a:lumMod val="75000"/>
                  </a:schemeClr>
                </a:solidFill>
                <a:latin typeface="Adobe Clean" panose="020B0503020404020204" pitchFamily="34" charset="0"/>
              </a:rPr>
              <a:t>correct</a:t>
            </a:r>
            <a:r>
              <a:rPr lang="en-US" sz="1200">
                <a:solidFill>
                  <a:schemeClr val="tx1"/>
                </a:solidFill>
                <a:latin typeface="Adobe Clean" panose="020B0503020404020204" pitchFamily="34" charset="0"/>
              </a:rPr>
              <a:t> user and am now installing photoshop so we are </a:t>
            </a:r>
            <a:r>
              <a:rPr lang="en-US" sz="1200" b="1">
                <a:solidFill>
                  <a:schemeClr val="accent4">
                    <a:lumMod val="60000"/>
                    <a:lumOff val="40000"/>
                  </a:schemeClr>
                </a:solidFill>
                <a:latin typeface="Adobe Clean" panose="020B0503020404020204" pitchFamily="34" charset="0"/>
              </a:rPr>
              <a:t>good</a:t>
            </a:r>
            <a:r>
              <a:rPr lang="en-US" sz="1200">
                <a:solidFill>
                  <a:schemeClr val="tx1"/>
                </a:solidFill>
                <a:latin typeface="Adobe Clean" panose="020B0503020404020204" pitchFamily="34" charset="0"/>
              </a:rPr>
              <a:t> to go, I think.</a:t>
            </a:r>
            <a:endParaRPr lang="en-IN" sz="1200">
              <a:solidFill>
                <a:schemeClr val="tx1"/>
              </a:solidFill>
              <a:latin typeface="Adobe Clean" panose="020B0503020404020204" pitchFamily="34" charset="0"/>
            </a:endParaRPr>
          </a:p>
        </p:txBody>
      </p:sp>
      <p:sp>
        <p:nvSpPr>
          <p:cNvPr id="9" name="TextBox 8">
            <a:extLst>
              <a:ext uri="{FF2B5EF4-FFF2-40B4-BE49-F238E27FC236}">
                <a16:creationId xmlns:a16="http://schemas.microsoft.com/office/drawing/2014/main" id="{4B99FEC7-0FAA-4341-A7AD-92D10C4DC2FB}"/>
              </a:ext>
            </a:extLst>
          </p:cNvPr>
          <p:cNvSpPr txBox="1"/>
          <p:nvPr/>
        </p:nvSpPr>
        <p:spPr>
          <a:xfrm>
            <a:off x="7010508" y="888697"/>
            <a:ext cx="2375452" cy="830997"/>
          </a:xfrm>
          <a:prstGeom prst="rect">
            <a:avLst/>
          </a:prstGeom>
          <a:noFill/>
        </p:spPr>
        <p:txBody>
          <a:bodyPr wrap="square" rtlCol="0">
            <a:spAutoFit/>
          </a:bodyPr>
          <a:lstStyle/>
          <a:p>
            <a:r>
              <a:rPr lang="en-IN" sz="1600" b="1">
                <a:solidFill>
                  <a:schemeClr val="accent4">
                    <a:lumMod val="60000"/>
                    <a:lumOff val="40000"/>
                  </a:schemeClr>
                </a:solidFill>
                <a:latin typeface="Adobe Clean" panose="020B0503020404020204" pitchFamily="34" charset="0"/>
              </a:rPr>
              <a:t>Polarity</a:t>
            </a:r>
            <a:r>
              <a:rPr lang="en-IN" sz="1600">
                <a:latin typeface="Adobe Clean" panose="020B0503020404020204" pitchFamily="34" charset="0"/>
              </a:rPr>
              <a:t>: 0.5</a:t>
            </a:r>
          </a:p>
          <a:p>
            <a:r>
              <a:rPr lang="en-IN" sz="1600">
                <a:latin typeface="Adobe Clean" panose="020B0503020404020204" pitchFamily="34" charset="0"/>
              </a:rPr>
              <a:t>Subjectivity: 0.89</a:t>
            </a:r>
          </a:p>
          <a:p>
            <a:r>
              <a:rPr lang="en-IN" sz="1600">
                <a:latin typeface="Adobe Clean" panose="020B0503020404020204" pitchFamily="34" charset="0"/>
              </a:rPr>
              <a:t>Sentiment Score: 0 </a:t>
            </a:r>
          </a:p>
        </p:txBody>
      </p:sp>
      <p:sp>
        <p:nvSpPr>
          <p:cNvPr id="10" name="TextBox 9">
            <a:extLst>
              <a:ext uri="{FF2B5EF4-FFF2-40B4-BE49-F238E27FC236}">
                <a16:creationId xmlns:a16="http://schemas.microsoft.com/office/drawing/2014/main" id="{8B9900BC-6E4F-4AF6-886C-DC1B08734FCC}"/>
              </a:ext>
            </a:extLst>
          </p:cNvPr>
          <p:cNvSpPr txBox="1"/>
          <p:nvPr/>
        </p:nvSpPr>
        <p:spPr>
          <a:xfrm>
            <a:off x="7010508" y="2422636"/>
            <a:ext cx="2375452" cy="830997"/>
          </a:xfrm>
          <a:prstGeom prst="rect">
            <a:avLst/>
          </a:prstGeom>
          <a:noFill/>
        </p:spPr>
        <p:txBody>
          <a:bodyPr wrap="square" rtlCol="0">
            <a:spAutoFit/>
          </a:bodyPr>
          <a:lstStyle/>
          <a:p>
            <a:r>
              <a:rPr lang="en-IN" sz="1600" b="1">
                <a:solidFill>
                  <a:schemeClr val="accent4">
                    <a:lumMod val="60000"/>
                    <a:lumOff val="40000"/>
                  </a:schemeClr>
                </a:solidFill>
                <a:latin typeface="Adobe Clean" panose="020B0503020404020204" pitchFamily="34" charset="0"/>
              </a:rPr>
              <a:t>Polarity</a:t>
            </a:r>
            <a:r>
              <a:rPr lang="en-IN" sz="1600">
                <a:latin typeface="Adobe Clean" panose="020B0503020404020204" pitchFamily="34" charset="0"/>
              </a:rPr>
              <a:t>: 0.5</a:t>
            </a:r>
          </a:p>
          <a:p>
            <a:r>
              <a:rPr lang="en-IN" sz="1600">
                <a:latin typeface="Adobe Clean" panose="020B0503020404020204" pitchFamily="34" charset="0"/>
              </a:rPr>
              <a:t>Subjectivity: 0.89</a:t>
            </a:r>
          </a:p>
          <a:p>
            <a:r>
              <a:rPr lang="en-IN" sz="1600">
                <a:latin typeface="Adobe Clean" panose="020B0503020404020204" pitchFamily="34" charset="0"/>
              </a:rPr>
              <a:t>Sentiment Score: 0 </a:t>
            </a:r>
          </a:p>
        </p:txBody>
      </p:sp>
      <p:sp>
        <p:nvSpPr>
          <p:cNvPr id="11" name="TextBox 10">
            <a:extLst>
              <a:ext uri="{FF2B5EF4-FFF2-40B4-BE49-F238E27FC236}">
                <a16:creationId xmlns:a16="http://schemas.microsoft.com/office/drawing/2014/main" id="{A46C7996-C3B8-43CD-9214-181BAE5BC956}"/>
              </a:ext>
            </a:extLst>
          </p:cNvPr>
          <p:cNvSpPr txBox="1"/>
          <p:nvPr/>
        </p:nvSpPr>
        <p:spPr>
          <a:xfrm>
            <a:off x="7010508" y="4206984"/>
            <a:ext cx="2375452" cy="830997"/>
          </a:xfrm>
          <a:prstGeom prst="rect">
            <a:avLst/>
          </a:prstGeom>
          <a:noFill/>
        </p:spPr>
        <p:txBody>
          <a:bodyPr wrap="square" rtlCol="0">
            <a:spAutoFit/>
          </a:bodyPr>
          <a:lstStyle/>
          <a:p>
            <a:r>
              <a:rPr lang="en-IN" sz="1600" b="1">
                <a:solidFill>
                  <a:schemeClr val="accent4">
                    <a:lumMod val="60000"/>
                    <a:lumOff val="40000"/>
                  </a:schemeClr>
                </a:solidFill>
                <a:latin typeface="Adobe Clean" panose="020B0503020404020204" pitchFamily="34" charset="0"/>
              </a:rPr>
              <a:t>Polarity</a:t>
            </a:r>
            <a:r>
              <a:rPr lang="en-IN" sz="1600">
                <a:latin typeface="Adobe Clean" panose="020B0503020404020204" pitchFamily="34" charset="0"/>
              </a:rPr>
              <a:t>: 0.8</a:t>
            </a:r>
          </a:p>
          <a:p>
            <a:r>
              <a:rPr lang="en-IN" sz="1600">
                <a:latin typeface="Adobe Clean" panose="020B0503020404020204" pitchFamily="34" charset="0"/>
              </a:rPr>
              <a:t>Subjectivity: 0.75</a:t>
            </a:r>
          </a:p>
          <a:p>
            <a:r>
              <a:rPr lang="en-IN" sz="1600">
                <a:latin typeface="Adobe Clean" panose="020B0503020404020204" pitchFamily="34" charset="0"/>
              </a:rPr>
              <a:t>Sentiment Score: 2 </a:t>
            </a:r>
          </a:p>
        </p:txBody>
      </p:sp>
      <p:sp>
        <p:nvSpPr>
          <p:cNvPr id="12" name="TextBox 11">
            <a:extLst>
              <a:ext uri="{FF2B5EF4-FFF2-40B4-BE49-F238E27FC236}">
                <a16:creationId xmlns:a16="http://schemas.microsoft.com/office/drawing/2014/main" id="{5A0608BE-D35D-4780-AE10-AEBCE9763E65}"/>
              </a:ext>
            </a:extLst>
          </p:cNvPr>
          <p:cNvSpPr txBox="1"/>
          <p:nvPr/>
        </p:nvSpPr>
        <p:spPr>
          <a:xfrm>
            <a:off x="7010508" y="5628413"/>
            <a:ext cx="2375452" cy="830997"/>
          </a:xfrm>
          <a:prstGeom prst="rect">
            <a:avLst/>
          </a:prstGeom>
          <a:noFill/>
        </p:spPr>
        <p:txBody>
          <a:bodyPr wrap="square" rtlCol="0">
            <a:spAutoFit/>
          </a:bodyPr>
          <a:lstStyle/>
          <a:p>
            <a:r>
              <a:rPr lang="en-IN" sz="1600" b="1">
                <a:solidFill>
                  <a:schemeClr val="accent4">
                    <a:lumMod val="60000"/>
                    <a:lumOff val="40000"/>
                  </a:schemeClr>
                </a:solidFill>
                <a:latin typeface="Adobe Clean" panose="020B0503020404020204" pitchFamily="34" charset="0"/>
              </a:rPr>
              <a:t>Polarity</a:t>
            </a:r>
            <a:r>
              <a:rPr lang="en-IN" sz="1600">
                <a:latin typeface="Adobe Clean" panose="020B0503020404020204" pitchFamily="34" charset="0"/>
              </a:rPr>
              <a:t>: 0.7</a:t>
            </a:r>
          </a:p>
          <a:p>
            <a:r>
              <a:rPr lang="en-IN" sz="1600">
                <a:latin typeface="Adobe Clean" panose="020B0503020404020204" pitchFamily="34" charset="0"/>
              </a:rPr>
              <a:t>Subjectivity: 0.6</a:t>
            </a:r>
          </a:p>
          <a:p>
            <a:r>
              <a:rPr lang="en-IN" sz="1600">
                <a:latin typeface="Adobe Clean" panose="020B0503020404020204" pitchFamily="34" charset="0"/>
              </a:rPr>
              <a:t>Sentiment Score: 1 </a:t>
            </a:r>
          </a:p>
        </p:txBody>
      </p:sp>
      <p:sp>
        <p:nvSpPr>
          <p:cNvPr id="13" name="Rectangle: Rounded Corners 12">
            <a:extLst>
              <a:ext uri="{FF2B5EF4-FFF2-40B4-BE49-F238E27FC236}">
                <a16:creationId xmlns:a16="http://schemas.microsoft.com/office/drawing/2014/main" id="{304E71F5-3B55-4DD4-8BAD-1C23CEF73D54}"/>
              </a:ext>
            </a:extLst>
          </p:cNvPr>
          <p:cNvSpPr/>
          <p:nvPr/>
        </p:nvSpPr>
        <p:spPr>
          <a:xfrm>
            <a:off x="7010506" y="798570"/>
            <a:ext cx="1885014" cy="5724867"/>
          </a:xfrm>
          <a:prstGeom prst="roundRect">
            <a:avLst/>
          </a:prstGeom>
          <a:no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IN" sz="1400">
              <a:solidFill>
                <a:schemeClr val="tx1"/>
              </a:solidFill>
            </a:endParaRPr>
          </a:p>
        </p:txBody>
      </p:sp>
      <p:sp>
        <p:nvSpPr>
          <p:cNvPr id="14" name="TextBox 13">
            <a:extLst>
              <a:ext uri="{FF2B5EF4-FFF2-40B4-BE49-F238E27FC236}">
                <a16:creationId xmlns:a16="http://schemas.microsoft.com/office/drawing/2014/main" id="{4DC4C986-D2B6-4B8D-A30B-3E422B5A33FF}"/>
              </a:ext>
            </a:extLst>
          </p:cNvPr>
          <p:cNvSpPr txBox="1"/>
          <p:nvPr/>
        </p:nvSpPr>
        <p:spPr>
          <a:xfrm>
            <a:off x="9018209" y="769782"/>
            <a:ext cx="2375452" cy="1077218"/>
          </a:xfrm>
          <a:prstGeom prst="rect">
            <a:avLst/>
          </a:prstGeom>
          <a:noFill/>
        </p:spPr>
        <p:txBody>
          <a:bodyPr wrap="square" lIns="91440" tIns="45720" rIns="91440" bIns="45720" rtlCol="0" anchor="t">
            <a:spAutoFit/>
          </a:bodyPr>
          <a:lstStyle/>
          <a:p>
            <a:r>
              <a:rPr lang="en-IN" sz="1600" dirty="0">
                <a:latin typeface="Adobe Clean"/>
              </a:rPr>
              <a:t>Overall Polarity: 0.5</a:t>
            </a:r>
          </a:p>
          <a:p>
            <a:r>
              <a:rPr lang="en-IN" sz="1600" dirty="0">
                <a:latin typeface="Adobe Clean"/>
              </a:rPr>
              <a:t>Overall Subjectivity: 0.63</a:t>
            </a:r>
          </a:p>
          <a:p>
            <a:r>
              <a:rPr lang="en-IN" sz="1600" dirty="0">
                <a:latin typeface="Adobe Clean"/>
              </a:rPr>
              <a:t>BERT Score: 0.72 </a:t>
            </a:r>
            <a:endParaRPr lang="en-IN" sz="1600" dirty="0">
              <a:latin typeface="Adobe Clean" panose="020B0503020404020204" pitchFamily="34" charset="0"/>
            </a:endParaRPr>
          </a:p>
          <a:p>
            <a:r>
              <a:rPr lang="en-IN" sz="1600" dirty="0">
                <a:latin typeface="Adobe Clean"/>
              </a:rPr>
              <a:t>Sentiment Score: +2</a:t>
            </a:r>
          </a:p>
        </p:txBody>
      </p:sp>
      <p:sp>
        <p:nvSpPr>
          <p:cNvPr id="15" name="TextBox 14">
            <a:extLst>
              <a:ext uri="{FF2B5EF4-FFF2-40B4-BE49-F238E27FC236}">
                <a16:creationId xmlns:a16="http://schemas.microsoft.com/office/drawing/2014/main" id="{FF08050C-CA16-4E7A-B6E1-1C8FBFDEE87D}"/>
              </a:ext>
            </a:extLst>
          </p:cNvPr>
          <p:cNvSpPr txBox="1"/>
          <p:nvPr/>
        </p:nvSpPr>
        <p:spPr>
          <a:xfrm>
            <a:off x="9018209" y="2162477"/>
            <a:ext cx="2375452" cy="615553"/>
          </a:xfrm>
          <a:prstGeom prst="rect">
            <a:avLst/>
          </a:prstGeom>
          <a:noFill/>
        </p:spPr>
        <p:txBody>
          <a:bodyPr wrap="square" rtlCol="0">
            <a:spAutoFit/>
          </a:bodyPr>
          <a:lstStyle/>
          <a:p>
            <a:r>
              <a:rPr lang="en-IN" sz="1600">
                <a:latin typeface="Adobe Clean" panose="020B0503020404020204" pitchFamily="34" charset="0"/>
              </a:rPr>
              <a:t>CSAT Score: </a:t>
            </a:r>
            <a:r>
              <a:rPr lang="en-IN" b="1">
                <a:solidFill>
                  <a:schemeClr val="accent1"/>
                </a:solidFill>
                <a:latin typeface="Adobe Clean" panose="020B0503020404020204" pitchFamily="34" charset="0"/>
              </a:rPr>
              <a:t>5</a:t>
            </a:r>
            <a:endParaRPr lang="en-IN" sz="1600" b="1">
              <a:solidFill>
                <a:schemeClr val="accent1"/>
              </a:solidFill>
              <a:latin typeface="Adobe Clean" panose="020B0503020404020204" pitchFamily="34" charset="0"/>
            </a:endParaRPr>
          </a:p>
          <a:p>
            <a:r>
              <a:rPr lang="en-IN" sz="1600">
                <a:latin typeface="Adobe Clean" panose="020B0503020404020204" pitchFamily="34" charset="0"/>
              </a:rPr>
              <a:t>CHS : </a:t>
            </a:r>
            <a:r>
              <a:rPr lang="en-IN" sz="1600" b="1">
                <a:solidFill>
                  <a:schemeClr val="accent1"/>
                </a:solidFill>
                <a:latin typeface="Adobe Clean" panose="020B0503020404020204" pitchFamily="34" charset="0"/>
              </a:rPr>
              <a:t>+1</a:t>
            </a:r>
          </a:p>
        </p:txBody>
      </p:sp>
    </p:spTree>
    <p:extLst>
      <p:ext uri="{BB962C8B-B14F-4D97-AF65-F5344CB8AC3E}">
        <p14:creationId xmlns:p14="http://schemas.microsoft.com/office/powerpoint/2010/main" val="3034935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2AAED35-D878-48D1-881B-2C6E21497F9C}"/>
              </a:ext>
            </a:extLst>
          </p:cNvPr>
          <p:cNvSpPr>
            <a:spLocks noGrp="1"/>
          </p:cNvSpPr>
          <p:nvPr>
            <p:ph type="title"/>
          </p:nvPr>
        </p:nvSpPr>
        <p:spPr>
          <a:xfrm>
            <a:off x="0" y="87348"/>
            <a:ext cx="4691485" cy="674518"/>
          </a:xfrm>
        </p:spPr>
        <p:txBody>
          <a:bodyPr/>
          <a:lstStyle/>
          <a:p>
            <a:r>
              <a:rPr lang="en-IN" sz="2400">
                <a:solidFill>
                  <a:schemeClr val="accent6"/>
                </a:solidFill>
                <a:latin typeface="Adobe Clean"/>
              </a:rPr>
              <a:t>Retention Issue – </a:t>
            </a:r>
            <a:br>
              <a:rPr lang="en-IN" sz="2400">
                <a:latin typeface="Adobe Clean" panose="020B0503020404020204" pitchFamily="34" charset="0"/>
              </a:rPr>
            </a:br>
            <a:r>
              <a:rPr lang="en-IN" sz="2400">
                <a:solidFill>
                  <a:schemeClr val="accent6"/>
                </a:solidFill>
                <a:latin typeface="Adobe Clean"/>
                <a:ea typeface="+mj-lt"/>
                <a:cs typeface="+mj-lt"/>
              </a:rPr>
              <a:t>ADB-20153255-Z7W1</a:t>
            </a:r>
          </a:p>
        </p:txBody>
      </p:sp>
      <p:sp>
        <p:nvSpPr>
          <p:cNvPr id="9" name="Speech Bubble: Rectangle with Corners Rounded 8">
            <a:extLst>
              <a:ext uri="{FF2B5EF4-FFF2-40B4-BE49-F238E27FC236}">
                <a16:creationId xmlns:a16="http://schemas.microsoft.com/office/drawing/2014/main" id="{EB6577D4-9CF7-4DCD-A0CE-95C07B69726F}"/>
              </a:ext>
            </a:extLst>
          </p:cNvPr>
          <p:cNvSpPr/>
          <p:nvPr/>
        </p:nvSpPr>
        <p:spPr>
          <a:xfrm>
            <a:off x="3415867" y="867046"/>
            <a:ext cx="2640013" cy="852628"/>
          </a:xfrm>
          <a:prstGeom prst="wedgeRoundRectCallout">
            <a:avLst>
              <a:gd name="adj1" fmla="val -56606"/>
              <a:gd name="adj2" fmla="val 4905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a:rPr>
              <a:t>hello adobe charge me from the month of may and </a:t>
            </a:r>
            <a:r>
              <a:rPr lang="en-US" sz="1200" err="1">
                <a:solidFill>
                  <a:schemeClr val="tx1"/>
                </a:solidFill>
                <a:latin typeface="Adobe Clean"/>
              </a:rPr>
              <a:t>june</a:t>
            </a:r>
            <a:r>
              <a:rPr lang="en-US" sz="1200">
                <a:solidFill>
                  <a:schemeClr val="tx1"/>
                </a:solidFill>
                <a:latin typeface="Adobe Clean"/>
              </a:rPr>
              <a:t> without the having the bill and I cannot see the button where to unsubscribe.</a:t>
            </a:r>
          </a:p>
        </p:txBody>
      </p:sp>
      <p:sp>
        <p:nvSpPr>
          <p:cNvPr id="10" name="Speech Bubble: Rectangle with Corners Rounded 9">
            <a:extLst>
              <a:ext uri="{FF2B5EF4-FFF2-40B4-BE49-F238E27FC236}">
                <a16:creationId xmlns:a16="http://schemas.microsoft.com/office/drawing/2014/main" id="{98E64843-F50C-40C8-9BDB-B63D57E331B7}"/>
              </a:ext>
            </a:extLst>
          </p:cNvPr>
          <p:cNvSpPr/>
          <p:nvPr/>
        </p:nvSpPr>
        <p:spPr>
          <a:xfrm>
            <a:off x="6160413" y="739794"/>
            <a:ext cx="2872368" cy="1107131"/>
          </a:xfrm>
          <a:prstGeom prst="wedgeRoundRectCallout">
            <a:avLst>
              <a:gd name="adj1" fmla="val 59573"/>
              <a:gd name="adj2" fmla="val 31983"/>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Thank you for contacting Adobe Sales chat, how may I help you?</a:t>
            </a:r>
          </a:p>
          <a:p>
            <a:pPr algn="l">
              <a:spcBef>
                <a:spcPts val="1200"/>
              </a:spcBef>
            </a:pPr>
            <a:r>
              <a:rPr lang="en-US" sz="1200">
                <a:solidFill>
                  <a:schemeClr val="tx1"/>
                </a:solidFill>
                <a:latin typeface="Adobe Clean" panose="020B0503020404020204" pitchFamily="34" charset="0"/>
              </a:rPr>
              <a:t>Okay, Transferring you to the right team.</a:t>
            </a:r>
          </a:p>
        </p:txBody>
      </p:sp>
      <p:sp>
        <p:nvSpPr>
          <p:cNvPr id="14" name="Speech Bubble: Rectangle with Corners Rounded 13">
            <a:extLst>
              <a:ext uri="{FF2B5EF4-FFF2-40B4-BE49-F238E27FC236}">
                <a16:creationId xmlns:a16="http://schemas.microsoft.com/office/drawing/2014/main" id="{57280EF6-A577-40CC-A514-7C5AF022BF44}"/>
              </a:ext>
            </a:extLst>
          </p:cNvPr>
          <p:cNvSpPr/>
          <p:nvPr/>
        </p:nvSpPr>
        <p:spPr>
          <a:xfrm>
            <a:off x="3541736" y="1922534"/>
            <a:ext cx="2491981" cy="1032602"/>
          </a:xfrm>
          <a:prstGeom prst="wedgeRoundRectCallout">
            <a:avLst>
              <a:gd name="adj1" fmla="val -56770"/>
              <a:gd name="adj2" fmla="val 4880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I cant find it anywhere, I am logged into my account. I don’t even use any of the subscriptions. I tried for free but forgot to unsubscribe it</a:t>
            </a:r>
          </a:p>
        </p:txBody>
      </p:sp>
      <p:pic>
        <p:nvPicPr>
          <p:cNvPr id="15" name="Picture 14">
            <a:extLst>
              <a:ext uri="{FF2B5EF4-FFF2-40B4-BE49-F238E27FC236}">
                <a16:creationId xmlns:a16="http://schemas.microsoft.com/office/drawing/2014/main" id="{F9E50A01-09A3-4F71-8F17-0E7697C4F7AE}"/>
              </a:ext>
            </a:extLst>
          </p:cNvPr>
          <p:cNvPicPr>
            <a:picLocks noChangeAspect="1"/>
          </p:cNvPicPr>
          <p:nvPr/>
        </p:nvPicPr>
        <p:blipFill>
          <a:blip r:embed="rId2"/>
          <a:stretch>
            <a:fillRect/>
          </a:stretch>
        </p:blipFill>
        <p:spPr>
          <a:xfrm>
            <a:off x="9169125" y="2293533"/>
            <a:ext cx="2872800" cy="2879057"/>
          </a:xfrm>
          <a:prstGeom prst="rect">
            <a:avLst/>
          </a:prstGeom>
          <a:ln>
            <a:solidFill>
              <a:schemeClr val="tx1">
                <a:lumMod val="75000"/>
                <a:lumOff val="25000"/>
              </a:schemeClr>
            </a:solidFill>
          </a:ln>
        </p:spPr>
      </p:pic>
      <p:sp>
        <p:nvSpPr>
          <p:cNvPr id="18" name="Speech Bubble: Rectangle with Corners Rounded 17">
            <a:extLst>
              <a:ext uri="{FF2B5EF4-FFF2-40B4-BE49-F238E27FC236}">
                <a16:creationId xmlns:a16="http://schemas.microsoft.com/office/drawing/2014/main" id="{E6DD4EA1-385A-4962-8C84-CE07E598221F}"/>
              </a:ext>
            </a:extLst>
          </p:cNvPr>
          <p:cNvSpPr/>
          <p:nvPr/>
        </p:nvSpPr>
        <p:spPr>
          <a:xfrm>
            <a:off x="3500112" y="4689319"/>
            <a:ext cx="2500692" cy="554680"/>
          </a:xfrm>
          <a:prstGeom prst="wedgeRoundRectCallout">
            <a:avLst>
              <a:gd name="adj1" fmla="val -62300"/>
              <a:gd name="adj2" fmla="val 3017"/>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How much is the cancellation fee?</a:t>
            </a:r>
          </a:p>
        </p:txBody>
      </p:sp>
      <p:sp>
        <p:nvSpPr>
          <p:cNvPr id="19" name="Speech Bubble: Rectangle with Corners Rounded 18">
            <a:extLst>
              <a:ext uri="{FF2B5EF4-FFF2-40B4-BE49-F238E27FC236}">
                <a16:creationId xmlns:a16="http://schemas.microsoft.com/office/drawing/2014/main" id="{5889F796-CD52-476A-ADDE-DE307C60CD98}"/>
              </a:ext>
            </a:extLst>
          </p:cNvPr>
          <p:cNvSpPr/>
          <p:nvPr/>
        </p:nvSpPr>
        <p:spPr>
          <a:xfrm>
            <a:off x="3424139" y="3797744"/>
            <a:ext cx="2546648" cy="436717"/>
          </a:xfrm>
          <a:prstGeom prst="wedgeRoundRectCallout">
            <a:avLst>
              <a:gd name="adj1" fmla="val -57012"/>
              <a:gd name="adj2" fmla="val -195"/>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Can you please cancel my subscription?</a:t>
            </a:r>
          </a:p>
        </p:txBody>
      </p:sp>
      <p:sp>
        <p:nvSpPr>
          <p:cNvPr id="20" name="Speech Bubble: Rectangle with Corners Rounded 19">
            <a:extLst>
              <a:ext uri="{FF2B5EF4-FFF2-40B4-BE49-F238E27FC236}">
                <a16:creationId xmlns:a16="http://schemas.microsoft.com/office/drawing/2014/main" id="{4DC1A528-3C62-4BE1-BEE9-31B1A4D21A03}"/>
              </a:ext>
            </a:extLst>
          </p:cNvPr>
          <p:cNvSpPr/>
          <p:nvPr/>
        </p:nvSpPr>
        <p:spPr>
          <a:xfrm>
            <a:off x="6160413" y="1998481"/>
            <a:ext cx="2602446" cy="1623539"/>
          </a:xfrm>
          <a:prstGeom prst="wedgeRoundRectCallout">
            <a:avLst>
              <a:gd name="adj1" fmla="val 61393"/>
              <a:gd name="adj2" fmla="val -1908"/>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Hello Katrina . I’ll be happy to assist you with the request.</a:t>
            </a:r>
          </a:p>
          <a:p>
            <a:pPr>
              <a:spcBef>
                <a:spcPts val="1200"/>
              </a:spcBef>
            </a:pPr>
            <a:r>
              <a:rPr lang="en-US" sz="1200">
                <a:solidFill>
                  <a:schemeClr val="tx1"/>
                </a:solidFill>
                <a:latin typeface="Adobe Clean" panose="020B0503020404020204" pitchFamily="34" charset="0"/>
              </a:rPr>
              <a:t>I see that you have an active subscription of Adobe Stock €“ 10 assets a month  Would you like to cancel this plan?</a:t>
            </a:r>
            <a:endParaRPr lang="en-IN" sz="1200">
              <a:solidFill>
                <a:schemeClr val="tx1"/>
              </a:solidFill>
              <a:latin typeface="Adobe Clean" panose="020B0503020404020204" pitchFamily="34" charset="0"/>
            </a:endParaRPr>
          </a:p>
        </p:txBody>
      </p:sp>
      <p:sp>
        <p:nvSpPr>
          <p:cNvPr id="23" name="Speech Bubble: Rectangle with Corners Rounded 22">
            <a:extLst>
              <a:ext uri="{FF2B5EF4-FFF2-40B4-BE49-F238E27FC236}">
                <a16:creationId xmlns:a16="http://schemas.microsoft.com/office/drawing/2014/main" id="{5A2EFBC2-7873-40C7-8FC1-41D67BE986A6}"/>
              </a:ext>
            </a:extLst>
          </p:cNvPr>
          <p:cNvSpPr/>
          <p:nvPr/>
        </p:nvSpPr>
        <p:spPr>
          <a:xfrm>
            <a:off x="6218038" y="3748689"/>
            <a:ext cx="2318577" cy="605620"/>
          </a:xfrm>
          <a:prstGeom prst="wedgeRoundRectCallout">
            <a:avLst>
              <a:gd name="adj1" fmla="val 58043"/>
              <a:gd name="adj2" fmla="val 238"/>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You need to check your subscription in xx@gmail.com</a:t>
            </a:r>
            <a:endParaRPr lang="en-IN" sz="1200">
              <a:solidFill>
                <a:schemeClr val="tx1"/>
              </a:solidFill>
              <a:latin typeface="Adobe Clean" panose="020B0503020404020204" pitchFamily="34" charset="0"/>
            </a:endParaRPr>
          </a:p>
        </p:txBody>
      </p:sp>
      <p:sp>
        <p:nvSpPr>
          <p:cNvPr id="24" name="Speech Bubble: Rectangle with Corners Rounded 23">
            <a:extLst>
              <a:ext uri="{FF2B5EF4-FFF2-40B4-BE49-F238E27FC236}">
                <a16:creationId xmlns:a16="http://schemas.microsoft.com/office/drawing/2014/main" id="{2A9F6A20-F666-4DC3-84FE-05D9E018E884}"/>
              </a:ext>
            </a:extLst>
          </p:cNvPr>
          <p:cNvSpPr/>
          <p:nvPr/>
        </p:nvSpPr>
        <p:spPr>
          <a:xfrm>
            <a:off x="6319432" y="4647696"/>
            <a:ext cx="2786345" cy="1107131"/>
          </a:xfrm>
          <a:prstGeom prst="wedgeRoundRectCallout">
            <a:avLst>
              <a:gd name="adj1" fmla="val 61733"/>
              <a:gd name="adj2" fmla="val 3644"/>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IN" sz="1200">
                <a:solidFill>
                  <a:schemeClr val="tx1"/>
                </a:solidFill>
                <a:latin typeface="Adobe Clean" panose="020B0503020404020204" pitchFamily="34" charset="0"/>
              </a:rPr>
              <a:t>Adobe is offering you 3 months free subscription, this way you can cover up for your loses. If you cancel the subscription you will be charged a cancellation fee as it’s an annual subscription</a:t>
            </a:r>
          </a:p>
        </p:txBody>
      </p:sp>
      <p:sp>
        <p:nvSpPr>
          <p:cNvPr id="33" name="Speech Bubble: Rectangle with Corners Rounded 32">
            <a:extLst>
              <a:ext uri="{FF2B5EF4-FFF2-40B4-BE49-F238E27FC236}">
                <a16:creationId xmlns:a16="http://schemas.microsoft.com/office/drawing/2014/main" id="{54C7035B-AFB2-42C0-A75E-304E92AAE2FB}"/>
              </a:ext>
            </a:extLst>
          </p:cNvPr>
          <p:cNvSpPr/>
          <p:nvPr/>
        </p:nvSpPr>
        <p:spPr>
          <a:xfrm>
            <a:off x="3657515" y="3063751"/>
            <a:ext cx="2343289" cy="666884"/>
          </a:xfrm>
          <a:prstGeom prst="wedgeRoundRectCallout">
            <a:avLst>
              <a:gd name="adj1" fmla="val -60821"/>
              <a:gd name="adj2" fmla="val 39353"/>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I was billed 2 months, but I haven’t received a bill not until I found out in my credit card</a:t>
            </a:r>
            <a:r>
              <a:rPr lang="en-IN" sz="1200">
                <a:solidFill>
                  <a:schemeClr val="tx1"/>
                </a:solidFill>
                <a:latin typeface="Adobe Clean" panose="020B0503020404020204" pitchFamily="34" charset="0"/>
              </a:rPr>
              <a:t>. </a:t>
            </a:r>
          </a:p>
        </p:txBody>
      </p:sp>
      <p:sp>
        <p:nvSpPr>
          <p:cNvPr id="35" name="Speech Bubble: Rectangle with Corners Rounded 34">
            <a:extLst>
              <a:ext uri="{FF2B5EF4-FFF2-40B4-BE49-F238E27FC236}">
                <a16:creationId xmlns:a16="http://schemas.microsoft.com/office/drawing/2014/main" id="{8E45ACE9-D6F3-40A2-9297-340D2D8446B0}"/>
              </a:ext>
            </a:extLst>
          </p:cNvPr>
          <p:cNvSpPr/>
          <p:nvPr/>
        </p:nvSpPr>
        <p:spPr>
          <a:xfrm>
            <a:off x="6350645" y="5906383"/>
            <a:ext cx="2318577" cy="874120"/>
          </a:xfrm>
          <a:prstGeom prst="wedgeRoundRectCallout">
            <a:avLst>
              <a:gd name="adj1" fmla="val 58043"/>
              <a:gd name="adj2" fmla="val 238"/>
              <a:gd name="adj3" fmla="val 16667"/>
            </a:avLst>
          </a:prstGeom>
          <a:solidFill>
            <a:schemeClr val="accent4">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US" sz="1200">
                <a:solidFill>
                  <a:schemeClr val="tx1"/>
                </a:solidFill>
                <a:latin typeface="Adobe Clean" panose="020B0503020404020204" pitchFamily="34" charset="0"/>
              </a:rPr>
              <a:t>You can only view the invoices when you login….. May I know if you made an attempt to cancel the subscription manually?</a:t>
            </a:r>
          </a:p>
        </p:txBody>
      </p:sp>
      <p:pic>
        <p:nvPicPr>
          <p:cNvPr id="16" name="Picture 15">
            <a:extLst>
              <a:ext uri="{FF2B5EF4-FFF2-40B4-BE49-F238E27FC236}">
                <a16:creationId xmlns:a16="http://schemas.microsoft.com/office/drawing/2014/main" id="{61EBA3FE-7124-4165-8E4D-D3370D8B5754}"/>
              </a:ext>
            </a:extLst>
          </p:cNvPr>
          <p:cNvPicPr>
            <a:picLocks noChangeAspect="1"/>
          </p:cNvPicPr>
          <p:nvPr/>
        </p:nvPicPr>
        <p:blipFill>
          <a:blip r:embed="rId3"/>
          <a:stretch>
            <a:fillRect/>
          </a:stretch>
        </p:blipFill>
        <p:spPr>
          <a:xfrm>
            <a:off x="152601" y="2293533"/>
            <a:ext cx="2872404" cy="2656974"/>
          </a:xfrm>
          <a:prstGeom prst="rect">
            <a:avLst/>
          </a:prstGeom>
          <a:solidFill>
            <a:schemeClr val="tx1"/>
          </a:solidFill>
          <a:ln>
            <a:solidFill>
              <a:schemeClr val="tx1">
                <a:lumMod val="75000"/>
                <a:lumOff val="25000"/>
              </a:schemeClr>
            </a:solidFill>
          </a:ln>
        </p:spPr>
      </p:pic>
      <p:sp>
        <p:nvSpPr>
          <p:cNvPr id="17" name="Speech Bubble: Rectangle with Corners Rounded 16">
            <a:extLst>
              <a:ext uri="{FF2B5EF4-FFF2-40B4-BE49-F238E27FC236}">
                <a16:creationId xmlns:a16="http://schemas.microsoft.com/office/drawing/2014/main" id="{8EBD151C-9BFA-4DFB-8E46-8F65CBF35017}"/>
              </a:ext>
            </a:extLst>
          </p:cNvPr>
          <p:cNvSpPr/>
          <p:nvPr/>
        </p:nvSpPr>
        <p:spPr>
          <a:xfrm>
            <a:off x="3533025" y="5351703"/>
            <a:ext cx="2500692" cy="554680"/>
          </a:xfrm>
          <a:prstGeom prst="wedgeRoundRectCallout">
            <a:avLst>
              <a:gd name="adj1" fmla="val -62300"/>
              <a:gd name="adj2" fmla="val 3017"/>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I am not so happy with the service, it confuses the customer</a:t>
            </a:r>
          </a:p>
        </p:txBody>
      </p:sp>
      <p:sp>
        <p:nvSpPr>
          <p:cNvPr id="21" name="Speech Bubble: Rectangle with Corners Rounded 20">
            <a:extLst>
              <a:ext uri="{FF2B5EF4-FFF2-40B4-BE49-F238E27FC236}">
                <a16:creationId xmlns:a16="http://schemas.microsoft.com/office/drawing/2014/main" id="{F8B5EC00-7CAC-42B0-93E1-E310D97AC6A0}"/>
              </a:ext>
            </a:extLst>
          </p:cNvPr>
          <p:cNvSpPr/>
          <p:nvPr/>
        </p:nvSpPr>
        <p:spPr>
          <a:xfrm>
            <a:off x="3533025" y="6014087"/>
            <a:ext cx="2500692" cy="554680"/>
          </a:xfrm>
          <a:prstGeom prst="wedgeRoundRectCallout">
            <a:avLst>
              <a:gd name="adj1" fmla="val -62300"/>
              <a:gd name="adj2" fmla="val 3017"/>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Can you explain how the invoices didn’t appear in my billing cycle and how can I unsubscribe it manually?</a:t>
            </a:r>
          </a:p>
        </p:txBody>
      </p:sp>
    </p:spTree>
    <p:extLst>
      <p:ext uri="{BB962C8B-B14F-4D97-AF65-F5344CB8AC3E}">
        <p14:creationId xmlns:p14="http://schemas.microsoft.com/office/powerpoint/2010/main" val="187673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9DB7972-9C6B-478D-82BE-BD6739D6EA71}"/>
              </a:ext>
            </a:extLst>
          </p:cNvPr>
          <p:cNvSpPr txBox="1">
            <a:spLocks/>
          </p:cNvSpPr>
          <p:nvPr/>
        </p:nvSpPr>
        <p:spPr>
          <a:xfrm>
            <a:off x="304720" y="80253"/>
            <a:ext cx="11579384"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solidFill>
                  <a:schemeClr val="accent6"/>
                </a:solidFill>
                <a:latin typeface="Adobe Clean" panose="020B0503020404020204" pitchFamily="34" charset="0"/>
              </a:rPr>
              <a:t>How is the algorithm working at the backend?</a:t>
            </a:r>
          </a:p>
        </p:txBody>
      </p:sp>
      <p:sp>
        <p:nvSpPr>
          <p:cNvPr id="5" name="Speech Bubble: Rectangle with Corners Rounded 4">
            <a:extLst>
              <a:ext uri="{FF2B5EF4-FFF2-40B4-BE49-F238E27FC236}">
                <a16:creationId xmlns:a16="http://schemas.microsoft.com/office/drawing/2014/main" id="{DDA7431C-C470-4F12-8379-C8E83B775E46}"/>
              </a:ext>
            </a:extLst>
          </p:cNvPr>
          <p:cNvSpPr/>
          <p:nvPr/>
        </p:nvSpPr>
        <p:spPr>
          <a:xfrm>
            <a:off x="463944" y="1032706"/>
            <a:ext cx="6409311" cy="597374"/>
          </a:xfrm>
          <a:prstGeom prst="wedgeRoundRectCallout">
            <a:avLst>
              <a:gd name="adj1" fmla="val -56606"/>
              <a:gd name="adj2" fmla="val 4905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b="1">
                <a:solidFill>
                  <a:srgbClr val="0070C0"/>
                </a:solidFill>
                <a:latin typeface="Adobe Clean" panose="020B0503020404020204" pitchFamily="34" charset="0"/>
              </a:rPr>
              <a:t>Switch</a:t>
            </a:r>
            <a:r>
              <a:rPr lang="en-US" sz="1200">
                <a:solidFill>
                  <a:schemeClr val="tx1"/>
                </a:solidFill>
                <a:latin typeface="Adobe Clean" panose="020B0503020404020204" pitchFamily="34" charset="0"/>
              </a:rPr>
              <a:t> to a </a:t>
            </a:r>
            <a:r>
              <a:rPr lang="en-US" sz="1200" b="1">
                <a:solidFill>
                  <a:schemeClr val="accent4">
                    <a:lumMod val="40000"/>
                    <a:lumOff val="60000"/>
                  </a:schemeClr>
                </a:solidFill>
                <a:latin typeface="Adobe Clean" panose="020B0503020404020204" pitchFamily="34" charset="0"/>
              </a:rPr>
              <a:t>different</a:t>
            </a:r>
            <a:r>
              <a:rPr lang="en-US" sz="1200">
                <a:solidFill>
                  <a:schemeClr val="tx1"/>
                </a:solidFill>
                <a:latin typeface="Adobe Clean" panose="020B0503020404020204" pitchFamily="34" charset="0"/>
              </a:rPr>
              <a:t> plan</a:t>
            </a:r>
            <a:endParaRPr lang="en-IN" sz="1200" b="1">
              <a:solidFill>
                <a:schemeClr val="accent4">
                  <a:lumMod val="60000"/>
                  <a:lumOff val="40000"/>
                </a:schemeClr>
              </a:solidFill>
              <a:latin typeface="Adobe Clean" panose="020B0503020404020204" pitchFamily="34" charset="0"/>
            </a:endParaRPr>
          </a:p>
        </p:txBody>
      </p:sp>
      <p:sp>
        <p:nvSpPr>
          <p:cNvPr id="6" name="Speech Bubble: Rectangle with Corners Rounded 5">
            <a:extLst>
              <a:ext uri="{FF2B5EF4-FFF2-40B4-BE49-F238E27FC236}">
                <a16:creationId xmlns:a16="http://schemas.microsoft.com/office/drawing/2014/main" id="{758E660E-D400-45E8-96EC-48429AB886D4}"/>
              </a:ext>
            </a:extLst>
          </p:cNvPr>
          <p:cNvSpPr/>
          <p:nvPr/>
        </p:nvSpPr>
        <p:spPr>
          <a:xfrm>
            <a:off x="434825" y="3430791"/>
            <a:ext cx="6423871" cy="723930"/>
          </a:xfrm>
          <a:prstGeom prst="wedgeRoundRectCallout">
            <a:avLst>
              <a:gd name="adj1" fmla="val -54044"/>
              <a:gd name="adj2" fmla="val 40744"/>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b="1">
                <a:solidFill>
                  <a:srgbClr val="0070C0"/>
                </a:solidFill>
                <a:latin typeface="Adobe Clean" panose="020B0503020404020204" pitchFamily="34" charset="0"/>
              </a:rPr>
              <a:t>Since</a:t>
            </a:r>
            <a:r>
              <a:rPr lang="en-US" sz="1200">
                <a:solidFill>
                  <a:schemeClr val="tx1"/>
                </a:solidFill>
                <a:latin typeface="Adobe Clean" panose="020B0503020404020204" pitchFamily="34" charset="0"/>
              </a:rPr>
              <a:t> I have no </a:t>
            </a:r>
            <a:r>
              <a:rPr lang="en-US" sz="1200" b="1">
                <a:solidFill>
                  <a:schemeClr val="accent4">
                    <a:lumMod val="40000"/>
                    <a:lumOff val="60000"/>
                  </a:schemeClr>
                </a:solidFill>
                <a:latin typeface="Adobe Clean" panose="020B0503020404020204" pitchFamily="34" charset="0"/>
              </a:rPr>
              <a:t>active</a:t>
            </a:r>
            <a:r>
              <a:rPr lang="en-US" sz="1200">
                <a:solidFill>
                  <a:schemeClr val="tx1"/>
                </a:solidFill>
                <a:latin typeface="Adobe Clean" panose="020B0503020404020204" pitchFamily="34" charset="0"/>
              </a:rPr>
              <a:t> plan </a:t>
            </a:r>
            <a:r>
              <a:rPr lang="en-US" sz="1200" b="1">
                <a:solidFill>
                  <a:srgbClr val="0070C0"/>
                </a:solidFill>
                <a:latin typeface="Adobe Clean" panose="020B0503020404020204" pitchFamily="34" charset="0"/>
              </a:rPr>
              <a:t>why </a:t>
            </a:r>
            <a:r>
              <a:rPr lang="en-US" sz="1200">
                <a:solidFill>
                  <a:schemeClr val="tx1"/>
                </a:solidFill>
                <a:latin typeface="Adobe Clean" panose="020B0503020404020204" pitchFamily="34" charset="0"/>
              </a:rPr>
              <a:t>adobe keep </a:t>
            </a:r>
            <a:r>
              <a:rPr lang="en-US" sz="1200" b="1">
                <a:solidFill>
                  <a:schemeClr val="accent4">
                    <a:lumMod val="40000"/>
                    <a:lumOff val="60000"/>
                  </a:schemeClr>
                </a:solidFill>
                <a:latin typeface="Adobe Clean" panose="020B0503020404020204" pitchFamily="34" charset="0"/>
              </a:rPr>
              <a:t>charging</a:t>
            </a:r>
            <a:r>
              <a:rPr lang="en-US" sz="1200">
                <a:solidFill>
                  <a:schemeClr val="tx1"/>
                </a:solidFill>
                <a:latin typeface="Adobe Clean" panose="020B0503020404020204" pitchFamily="34" charset="0"/>
              </a:rPr>
              <a:t> me</a:t>
            </a:r>
            <a:endParaRPr lang="en-IN" sz="1200">
              <a:solidFill>
                <a:schemeClr val="tx1"/>
              </a:solidFill>
              <a:latin typeface="Adobe Clean" panose="020B0503020404020204" pitchFamily="34" charset="0"/>
            </a:endParaRPr>
          </a:p>
        </p:txBody>
      </p:sp>
      <p:sp>
        <p:nvSpPr>
          <p:cNvPr id="7" name="Speech Bubble: Rectangle with Corners Rounded 6">
            <a:extLst>
              <a:ext uri="{FF2B5EF4-FFF2-40B4-BE49-F238E27FC236}">
                <a16:creationId xmlns:a16="http://schemas.microsoft.com/office/drawing/2014/main" id="{7C97F950-74C6-4906-AFF7-21C188019807}"/>
              </a:ext>
            </a:extLst>
          </p:cNvPr>
          <p:cNvSpPr/>
          <p:nvPr/>
        </p:nvSpPr>
        <p:spPr>
          <a:xfrm>
            <a:off x="463943" y="4272029"/>
            <a:ext cx="6423870" cy="553779"/>
          </a:xfrm>
          <a:prstGeom prst="wedgeRoundRectCallout">
            <a:avLst>
              <a:gd name="adj1" fmla="val -54590"/>
              <a:gd name="adj2" fmla="val -3968"/>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b="1">
                <a:solidFill>
                  <a:srgbClr val="0070C0"/>
                </a:solidFill>
                <a:latin typeface="Adobe Clean" panose="020B0503020404020204" pitchFamily="34" charset="0"/>
              </a:rPr>
              <a:t>okay thanks</a:t>
            </a:r>
            <a:endParaRPr lang="en-IN" sz="1200" b="1">
              <a:solidFill>
                <a:srgbClr val="0070C0"/>
              </a:solidFill>
              <a:latin typeface="Adobe Clean" panose="020B0503020404020204" pitchFamily="34" charset="0"/>
            </a:endParaRPr>
          </a:p>
        </p:txBody>
      </p:sp>
      <p:sp>
        <p:nvSpPr>
          <p:cNvPr id="8" name="Speech Bubble: Rectangle with Corners Rounded 7">
            <a:extLst>
              <a:ext uri="{FF2B5EF4-FFF2-40B4-BE49-F238E27FC236}">
                <a16:creationId xmlns:a16="http://schemas.microsoft.com/office/drawing/2014/main" id="{BE2B800C-0020-4935-868F-D246FEBAF2D4}"/>
              </a:ext>
            </a:extLst>
          </p:cNvPr>
          <p:cNvSpPr/>
          <p:nvPr/>
        </p:nvSpPr>
        <p:spPr>
          <a:xfrm>
            <a:off x="449386" y="5007468"/>
            <a:ext cx="6423869" cy="510335"/>
          </a:xfrm>
          <a:prstGeom prst="wedgeRoundRectCallout">
            <a:avLst>
              <a:gd name="adj1" fmla="val -53780"/>
              <a:gd name="adj2" fmla="val -5382"/>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b="1">
                <a:solidFill>
                  <a:srgbClr val="0070C0"/>
                </a:solidFill>
                <a:latin typeface="Adobe Clean" panose="020B0503020404020204" pitchFamily="34" charset="0"/>
              </a:rPr>
              <a:t>Not</a:t>
            </a:r>
            <a:r>
              <a:rPr lang="en-US" sz="1200">
                <a:solidFill>
                  <a:schemeClr val="tx1"/>
                </a:solidFill>
                <a:latin typeface="Adobe Clean" panose="020B0503020404020204" pitchFamily="34" charset="0"/>
              </a:rPr>
              <a:t> in </a:t>
            </a:r>
            <a:r>
              <a:rPr lang="en-US" sz="1200">
                <a:solidFill>
                  <a:schemeClr val="tx1"/>
                </a:solidFill>
                <a:latin typeface="Adobe Clean" panose="020B0503020404020204" pitchFamily="34" charset="0"/>
                <a:hlinkClick r:id="rId2"/>
              </a:rPr>
              <a:t>xx@gmail.com</a:t>
            </a:r>
            <a:r>
              <a:rPr lang="en-US" sz="1200">
                <a:solidFill>
                  <a:schemeClr val="tx1"/>
                </a:solidFill>
                <a:latin typeface="Adobe Clean" panose="020B0503020404020204" pitchFamily="34" charset="0"/>
              </a:rPr>
              <a:t>, okay just please </a:t>
            </a:r>
            <a:r>
              <a:rPr lang="en-US" sz="1200" b="1">
                <a:solidFill>
                  <a:schemeClr val="accent4">
                    <a:lumMod val="40000"/>
                    <a:lumOff val="60000"/>
                  </a:schemeClr>
                </a:solidFill>
                <a:latin typeface="Adobe Clean" panose="020B0503020404020204" pitchFamily="34" charset="0"/>
              </a:rPr>
              <a:t>unsubscribe</a:t>
            </a:r>
            <a:r>
              <a:rPr lang="en-US" sz="1200">
                <a:solidFill>
                  <a:schemeClr val="tx1"/>
                </a:solidFill>
                <a:latin typeface="Adobe Clean" panose="020B0503020404020204" pitchFamily="34" charset="0"/>
              </a:rPr>
              <a:t> me</a:t>
            </a:r>
            <a:endParaRPr lang="en-IN" sz="1200">
              <a:solidFill>
                <a:schemeClr val="tx1"/>
              </a:solidFill>
              <a:latin typeface="Adobe Clean" panose="020B0503020404020204" pitchFamily="34" charset="0"/>
            </a:endParaRPr>
          </a:p>
        </p:txBody>
      </p:sp>
      <p:sp>
        <p:nvSpPr>
          <p:cNvPr id="9" name="TextBox 8">
            <a:extLst>
              <a:ext uri="{FF2B5EF4-FFF2-40B4-BE49-F238E27FC236}">
                <a16:creationId xmlns:a16="http://schemas.microsoft.com/office/drawing/2014/main" id="{4B99FEC7-0FAA-4341-A7AD-92D10C4DC2FB}"/>
              </a:ext>
            </a:extLst>
          </p:cNvPr>
          <p:cNvSpPr txBox="1"/>
          <p:nvPr/>
        </p:nvSpPr>
        <p:spPr>
          <a:xfrm>
            <a:off x="7010508" y="888697"/>
            <a:ext cx="2375452" cy="738664"/>
          </a:xfrm>
          <a:prstGeom prst="rect">
            <a:avLst/>
          </a:prstGeom>
          <a:noFill/>
        </p:spPr>
        <p:txBody>
          <a:bodyPr wrap="square" rtlCol="0">
            <a:spAutoFit/>
          </a:bodyPr>
          <a:lstStyle/>
          <a:p>
            <a:r>
              <a:rPr lang="en-IN" sz="1400" b="1">
                <a:solidFill>
                  <a:schemeClr val="accent4">
                    <a:lumMod val="60000"/>
                    <a:lumOff val="40000"/>
                  </a:schemeClr>
                </a:solidFill>
                <a:latin typeface="Adobe Clean" panose="020B0503020404020204" pitchFamily="34" charset="0"/>
              </a:rPr>
              <a:t>Polarity</a:t>
            </a:r>
            <a:r>
              <a:rPr lang="en-IN" sz="1400">
                <a:latin typeface="Adobe Clean" panose="020B0503020404020204" pitchFamily="34" charset="0"/>
              </a:rPr>
              <a:t>: 0.0</a:t>
            </a:r>
          </a:p>
          <a:p>
            <a:r>
              <a:rPr lang="en-IN" sz="1400">
                <a:latin typeface="Adobe Clean" panose="020B0503020404020204" pitchFamily="34" charset="0"/>
              </a:rPr>
              <a:t>Subjectivity: 0.6</a:t>
            </a:r>
          </a:p>
          <a:p>
            <a:r>
              <a:rPr lang="en-IN" sz="1400">
                <a:latin typeface="Adobe Clean" panose="020B0503020404020204" pitchFamily="34" charset="0"/>
              </a:rPr>
              <a:t>Sentiment Score: 0 </a:t>
            </a:r>
          </a:p>
        </p:txBody>
      </p:sp>
      <p:sp>
        <p:nvSpPr>
          <p:cNvPr id="10" name="TextBox 9">
            <a:extLst>
              <a:ext uri="{FF2B5EF4-FFF2-40B4-BE49-F238E27FC236}">
                <a16:creationId xmlns:a16="http://schemas.microsoft.com/office/drawing/2014/main" id="{8B9900BC-6E4F-4AF6-886C-DC1B08734FCC}"/>
              </a:ext>
            </a:extLst>
          </p:cNvPr>
          <p:cNvSpPr txBox="1"/>
          <p:nvPr/>
        </p:nvSpPr>
        <p:spPr>
          <a:xfrm>
            <a:off x="6995947" y="3377257"/>
            <a:ext cx="2375452" cy="738664"/>
          </a:xfrm>
          <a:prstGeom prst="rect">
            <a:avLst/>
          </a:prstGeom>
          <a:noFill/>
        </p:spPr>
        <p:txBody>
          <a:bodyPr wrap="square" rtlCol="0">
            <a:spAutoFit/>
          </a:bodyPr>
          <a:lstStyle/>
          <a:p>
            <a:r>
              <a:rPr lang="en-IN" sz="1400" b="1">
                <a:solidFill>
                  <a:schemeClr val="accent4">
                    <a:lumMod val="60000"/>
                    <a:lumOff val="40000"/>
                  </a:schemeClr>
                </a:solidFill>
                <a:latin typeface="Adobe Clean" panose="020B0503020404020204" pitchFamily="34" charset="0"/>
              </a:rPr>
              <a:t>Polarity</a:t>
            </a:r>
            <a:r>
              <a:rPr lang="en-IN" sz="1400">
                <a:latin typeface="Adobe Clean" panose="020B0503020404020204" pitchFamily="34" charset="0"/>
              </a:rPr>
              <a:t>: -0.13</a:t>
            </a:r>
          </a:p>
          <a:p>
            <a:r>
              <a:rPr lang="en-IN" sz="1400">
                <a:latin typeface="Adobe Clean" panose="020B0503020404020204" pitchFamily="34" charset="0"/>
              </a:rPr>
              <a:t>Subjectivity: 0.6</a:t>
            </a:r>
          </a:p>
          <a:p>
            <a:r>
              <a:rPr lang="en-IN" sz="1400">
                <a:latin typeface="Adobe Clean" panose="020B0503020404020204" pitchFamily="34" charset="0"/>
              </a:rPr>
              <a:t>Sentiment Score: 0 </a:t>
            </a:r>
          </a:p>
        </p:txBody>
      </p:sp>
      <p:sp>
        <p:nvSpPr>
          <p:cNvPr id="11" name="TextBox 10">
            <a:extLst>
              <a:ext uri="{FF2B5EF4-FFF2-40B4-BE49-F238E27FC236}">
                <a16:creationId xmlns:a16="http://schemas.microsoft.com/office/drawing/2014/main" id="{A46C7996-C3B8-43CD-9214-181BAE5BC956}"/>
              </a:ext>
            </a:extLst>
          </p:cNvPr>
          <p:cNvSpPr txBox="1"/>
          <p:nvPr/>
        </p:nvSpPr>
        <p:spPr>
          <a:xfrm>
            <a:off x="7010505" y="4154721"/>
            <a:ext cx="2375452" cy="738664"/>
          </a:xfrm>
          <a:prstGeom prst="rect">
            <a:avLst/>
          </a:prstGeom>
          <a:noFill/>
        </p:spPr>
        <p:txBody>
          <a:bodyPr wrap="square" rtlCol="0">
            <a:spAutoFit/>
          </a:bodyPr>
          <a:lstStyle/>
          <a:p>
            <a:r>
              <a:rPr lang="en-IN" sz="1400" b="1">
                <a:solidFill>
                  <a:schemeClr val="accent4">
                    <a:lumMod val="60000"/>
                    <a:lumOff val="40000"/>
                  </a:schemeClr>
                </a:solidFill>
                <a:latin typeface="Adobe Clean" panose="020B0503020404020204" pitchFamily="34" charset="0"/>
              </a:rPr>
              <a:t>Polarity</a:t>
            </a:r>
            <a:r>
              <a:rPr lang="en-IN" sz="1400">
                <a:latin typeface="Adobe Clean" panose="020B0503020404020204" pitchFamily="34" charset="0"/>
              </a:rPr>
              <a:t>: 0.5</a:t>
            </a:r>
          </a:p>
          <a:p>
            <a:r>
              <a:rPr lang="en-IN" sz="1400">
                <a:latin typeface="Adobe Clean" panose="020B0503020404020204" pitchFamily="34" charset="0"/>
              </a:rPr>
              <a:t>Subjectivity: 0.5</a:t>
            </a:r>
          </a:p>
          <a:p>
            <a:r>
              <a:rPr lang="en-IN" sz="1400">
                <a:latin typeface="Adobe Clean" panose="020B0503020404020204" pitchFamily="34" charset="0"/>
              </a:rPr>
              <a:t>Sentiment Score: 0</a:t>
            </a:r>
          </a:p>
        </p:txBody>
      </p:sp>
      <p:sp>
        <p:nvSpPr>
          <p:cNvPr id="12" name="TextBox 11">
            <a:extLst>
              <a:ext uri="{FF2B5EF4-FFF2-40B4-BE49-F238E27FC236}">
                <a16:creationId xmlns:a16="http://schemas.microsoft.com/office/drawing/2014/main" id="{5A0608BE-D35D-4780-AE10-AEBCE9763E65}"/>
              </a:ext>
            </a:extLst>
          </p:cNvPr>
          <p:cNvSpPr txBox="1"/>
          <p:nvPr/>
        </p:nvSpPr>
        <p:spPr>
          <a:xfrm>
            <a:off x="6995947" y="4910440"/>
            <a:ext cx="2375452" cy="738664"/>
          </a:xfrm>
          <a:prstGeom prst="rect">
            <a:avLst/>
          </a:prstGeom>
          <a:noFill/>
        </p:spPr>
        <p:txBody>
          <a:bodyPr wrap="square" rtlCol="0">
            <a:spAutoFit/>
          </a:bodyPr>
          <a:lstStyle/>
          <a:p>
            <a:r>
              <a:rPr lang="en-IN" sz="1400" b="1">
                <a:solidFill>
                  <a:schemeClr val="accent4">
                    <a:lumMod val="60000"/>
                    <a:lumOff val="40000"/>
                  </a:schemeClr>
                </a:solidFill>
                <a:latin typeface="Adobe Clean" panose="020B0503020404020204" pitchFamily="34" charset="0"/>
              </a:rPr>
              <a:t>Polarity</a:t>
            </a:r>
            <a:r>
              <a:rPr lang="en-IN" sz="1400">
                <a:latin typeface="Adobe Clean" panose="020B0503020404020204" pitchFamily="34" charset="0"/>
              </a:rPr>
              <a:t>: 0.5</a:t>
            </a:r>
          </a:p>
          <a:p>
            <a:r>
              <a:rPr lang="en-IN" sz="1400">
                <a:latin typeface="Adobe Clean" panose="020B0503020404020204" pitchFamily="34" charset="0"/>
              </a:rPr>
              <a:t>Subjectivity: 0.5</a:t>
            </a:r>
          </a:p>
          <a:p>
            <a:r>
              <a:rPr lang="en-IN" sz="1400">
                <a:latin typeface="Adobe Clean" panose="020B0503020404020204" pitchFamily="34" charset="0"/>
              </a:rPr>
              <a:t>Sentiment Score: -1 </a:t>
            </a:r>
          </a:p>
        </p:txBody>
      </p:sp>
      <p:sp>
        <p:nvSpPr>
          <p:cNvPr id="13" name="Rectangle: Rounded Corners 12">
            <a:extLst>
              <a:ext uri="{FF2B5EF4-FFF2-40B4-BE49-F238E27FC236}">
                <a16:creationId xmlns:a16="http://schemas.microsoft.com/office/drawing/2014/main" id="{304E71F5-3B55-4DD4-8BAD-1C23CEF73D54}"/>
              </a:ext>
            </a:extLst>
          </p:cNvPr>
          <p:cNvSpPr/>
          <p:nvPr/>
        </p:nvSpPr>
        <p:spPr>
          <a:xfrm>
            <a:off x="7010506" y="798570"/>
            <a:ext cx="1885014" cy="5724867"/>
          </a:xfrm>
          <a:prstGeom prst="roundRect">
            <a:avLst/>
          </a:prstGeom>
          <a:noFill/>
          <a:ln w="381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IN" sz="1400">
              <a:solidFill>
                <a:schemeClr val="tx1"/>
              </a:solidFill>
            </a:endParaRPr>
          </a:p>
        </p:txBody>
      </p:sp>
      <p:sp>
        <p:nvSpPr>
          <p:cNvPr id="14" name="TextBox 13">
            <a:extLst>
              <a:ext uri="{FF2B5EF4-FFF2-40B4-BE49-F238E27FC236}">
                <a16:creationId xmlns:a16="http://schemas.microsoft.com/office/drawing/2014/main" id="{4DC4C986-D2B6-4B8D-A30B-3E422B5A33FF}"/>
              </a:ext>
            </a:extLst>
          </p:cNvPr>
          <p:cNvSpPr txBox="1"/>
          <p:nvPr/>
        </p:nvSpPr>
        <p:spPr>
          <a:xfrm>
            <a:off x="9018209" y="769782"/>
            <a:ext cx="2375452" cy="1077218"/>
          </a:xfrm>
          <a:prstGeom prst="rect">
            <a:avLst/>
          </a:prstGeom>
          <a:noFill/>
        </p:spPr>
        <p:txBody>
          <a:bodyPr wrap="square" rtlCol="0">
            <a:spAutoFit/>
          </a:bodyPr>
          <a:lstStyle/>
          <a:p>
            <a:r>
              <a:rPr lang="en-IN" sz="1600">
                <a:latin typeface="Adobe Clean" panose="020B0503020404020204" pitchFamily="34" charset="0"/>
              </a:rPr>
              <a:t>Overall Polarity: -0.325</a:t>
            </a:r>
          </a:p>
          <a:p>
            <a:r>
              <a:rPr lang="en-IN" sz="1600">
                <a:latin typeface="Adobe Clean" panose="020B0503020404020204" pitchFamily="34" charset="0"/>
              </a:rPr>
              <a:t>Overall Subjectivity: 0.75</a:t>
            </a:r>
          </a:p>
          <a:p>
            <a:r>
              <a:rPr lang="en-IN" sz="1600">
                <a:latin typeface="Adobe Clean" panose="020B0503020404020204" pitchFamily="34" charset="0"/>
              </a:rPr>
              <a:t>BERT Score: 0.012 </a:t>
            </a:r>
          </a:p>
          <a:p>
            <a:r>
              <a:rPr lang="en-IN" sz="1600">
                <a:latin typeface="Adobe Clean" panose="020B0503020404020204" pitchFamily="34" charset="0"/>
              </a:rPr>
              <a:t>Sentiment Score: -10</a:t>
            </a:r>
          </a:p>
        </p:txBody>
      </p:sp>
      <p:sp>
        <p:nvSpPr>
          <p:cNvPr id="15" name="TextBox 14">
            <a:extLst>
              <a:ext uri="{FF2B5EF4-FFF2-40B4-BE49-F238E27FC236}">
                <a16:creationId xmlns:a16="http://schemas.microsoft.com/office/drawing/2014/main" id="{FF08050C-CA16-4E7A-B6E1-1C8FBFDEE87D}"/>
              </a:ext>
            </a:extLst>
          </p:cNvPr>
          <p:cNvSpPr txBox="1"/>
          <p:nvPr/>
        </p:nvSpPr>
        <p:spPr>
          <a:xfrm>
            <a:off x="9018209" y="2162477"/>
            <a:ext cx="2375452" cy="584775"/>
          </a:xfrm>
          <a:prstGeom prst="rect">
            <a:avLst/>
          </a:prstGeom>
          <a:noFill/>
        </p:spPr>
        <p:txBody>
          <a:bodyPr wrap="square" rtlCol="0">
            <a:spAutoFit/>
          </a:bodyPr>
          <a:lstStyle/>
          <a:p>
            <a:r>
              <a:rPr lang="en-IN" sz="1600">
                <a:latin typeface="Adobe Clean" panose="020B0503020404020204" pitchFamily="34" charset="0"/>
              </a:rPr>
              <a:t>CSAT Score: </a:t>
            </a:r>
            <a:r>
              <a:rPr lang="en-IN" sz="1600" b="1">
                <a:solidFill>
                  <a:schemeClr val="accent6"/>
                </a:solidFill>
                <a:latin typeface="Adobe Clean" panose="020B0503020404020204" pitchFamily="34" charset="0"/>
              </a:rPr>
              <a:t>1</a:t>
            </a:r>
          </a:p>
          <a:p>
            <a:r>
              <a:rPr lang="en-IN" sz="1600">
                <a:latin typeface="Adobe Clean" panose="020B0503020404020204" pitchFamily="34" charset="0"/>
              </a:rPr>
              <a:t>CHS :</a:t>
            </a:r>
            <a:r>
              <a:rPr lang="en-IN" sz="1600">
                <a:solidFill>
                  <a:schemeClr val="accent6"/>
                </a:solidFill>
                <a:latin typeface="Adobe Clean" panose="020B0503020404020204" pitchFamily="34" charset="0"/>
              </a:rPr>
              <a:t> </a:t>
            </a:r>
            <a:r>
              <a:rPr lang="en-IN" sz="1600" b="1">
                <a:solidFill>
                  <a:schemeClr val="accent6"/>
                </a:solidFill>
                <a:latin typeface="Adobe Clean" panose="020B0503020404020204" pitchFamily="34" charset="0"/>
              </a:rPr>
              <a:t>-1</a:t>
            </a:r>
          </a:p>
        </p:txBody>
      </p:sp>
      <p:sp>
        <p:nvSpPr>
          <p:cNvPr id="16" name="Speech Bubble: Rectangle with Corners Rounded 15">
            <a:extLst>
              <a:ext uri="{FF2B5EF4-FFF2-40B4-BE49-F238E27FC236}">
                <a16:creationId xmlns:a16="http://schemas.microsoft.com/office/drawing/2014/main" id="{5762874A-28C0-4E58-86C5-86DE43E927F5}"/>
              </a:ext>
            </a:extLst>
          </p:cNvPr>
          <p:cNvSpPr/>
          <p:nvPr/>
        </p:nvSpPr>
        <p:spPr>
          <a:xfrm>
            <a:off x="463944" y="5792054"/>
            <a:ext cx="6423869" cy="510335"/>
          </a:xfrm>
          <a:prstGeom prst="wedgeRoundRectCallout">
            <a:avLst>
              <a:gd name="adj1" fmla="val -53326"/>
              <a:gd name="adj2" fmla="val -5382"/>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I am </a:t>
            </a:r>
            <a:r>
              <a:rPr lang="en-US" sz="1200" b="1">
                <a:solidFill>
                  <a:schemeClr val="accent4">
                    <a:lumMod val="60000"/>
                    <a:lumOff val="40000"/>
                  </a:schemeClr>
                </a:solidFill>
                <a:latin typeface="Adobe Clean" panose="020B0503020404020204" pitchFamily="34" charset="0"/>
              </a:rPr>
              <a:t>not so happy </a:t>
            </a:r>
            <a:r>
              <a:rPr lang="en-US" sz="1200">
                <a:solidFill>
                  <a:schemeClr val="tx1"/>
                </a:solidFill>
                <a:latin typeface="Adobe Clean" panose="020B0503020404020204" pitchFamily="34" charset="0"/>
              </a:rPr>
              <a:t>with the service it tends to </a:t>
            </a:r>
            <a:r>
              <a:rPr lang="en-US" sz="1200" b="1">
                <a:solidFill>
                  <a:srgbClr val="0070C0"/>
                </a:solidFill>
                <a:latin typeface="Adobe Clean" panose="020B0503020404020204" pitchFamily="34" charset="0"/>
              </a:rPr>
              <a:t>confuse</a:t>
            </a:r>
            <a:r>
              <a:rPr lang="en-US" sz="1200">
                <a:solidFill>
                  <a:schemeClr val="tx1"/>
                </a:solidFill>
                <a:latin typeface="Adobe Clean" panose="020B0503020404020204" pitchFamily="34" charset="0"/>
              </a:rPr>
              <a:t> the customer. Can you explain how come the invoices </a:t>
            </a:r>
            <a:r>
              <a:rPr lang="en-US" sz="1200" b="1">
                <a:solidFill>
                  <a:schemeClr val="accent4">
                    <a:lumMod val="60000"/>
                    <a:lumOff val="40000"/>
                  </a:schemeClr>
                </a:solidFill>
                <a:latin typeface="Adobe Clean" panose="020B0503020404020204" pitchFamily="34" charset="0"/>
              </a:rPr>
              <a:t>does not appear </a:t>
            </a:r>
            <a:r>
              <a:rPr lang="en-US" sz="1200">
                <a:solidFill>
                  <a:schemeClr val="tx1"/>
                </a:solidFill>
                <a:latin typeface="Adobe Clean" panose="020B0503020404020204" pitchFamily="34" charset="0"/>
              </a:rPr>
              <a:t>to my billing in adobe</a:t>
            </a:r>
            <a:endParaRPr lang="en-IN" sz="1200">
              <a:solidFill>
                <a:schemeClr val="tx1"/>
              </a:solidFill>
              <a:latin typeface="Adobe Clean" panose="020B0503020404020204" pitchFamily="34" charset="0"/>
            </a:endParaRPr>
          </a:p>
        </p:txBody>
      </p:sp>
      <p:sp>
        <p:nvSpPr>
          <p:cNvPr id="17" name="TextBox 16">
            <a:extLst>
              <a:ext uri="{FF2B5EF4-FFF2-40B4-BE49-F238E27FC236}">
                <a16:creationId xmlns:a16="http://schemas.microsoft.com/office/drawing/2014/main" id="{5BA1793B-6A43-4987-8477-7CEC9054CF56}"/>
              </a:ext>
            </a:extLst>
          </p:cNvPr>
          <p:cNvSpPr txBox="1"/>
          <p:nvPr/>
        </p:nvSpPr>
        <p:spPr>
          <a:xfrm>
            <a:off x="7016973" y="5726060"/>
            <a:ext cx="2375452" cy="738664"/>
          </a:xfrm>
          <a:prstGeom prst="rect">
            <a:avLst/>
          </a:prstGeom>
          <a:noFill/>
        </p:spPr>
        <p:txBody>
          <a:bodyPr wrap="square" rtlCol="0">
            <a:spAutoFit/>
          </a:bodyPr>
          <a:lstStyle/>
          <a:p>
            <a:r>
              <a:rPr lang="en-IN" sz="1400" b="1">
                <a:solidFill>
                  <a:schemeClr val="accent4">
                    <a:lumMod val="60000"/>
                    <a:lumOff val="40000"/>
                  </a:schemeClr>
                </a:solidFill>
                <a:latin typeface="Adobe Clean" panose="020B0503020404020204" pitchFamily="34" charset="0"/>
              </a:rPr>
              <a:t>Polarity</a:t>
            </a:r>
            <a:r>
              <a:rPr lang="en-IN" sz="1400">
                <a:latin typeface="Adobe Clean" panose="020B0503020404020204" pitchFamily="34" charset="0"/>
              </a:rPr>
              <a:t>: -0.4</a:t>
            </a:r>
          </a:p>
          <a:p>
            <a:r>
              <a:rPr lang="en-IN" sz="1400">
                <a:latin typeface="Adobe Clean" panose="020B0503020404020204" pitchFamily="34" charset="0"/>
              </a:rPr>
              <a:t>Subjectivity: 1</a:t>
            </a:r>
          </a:p>
          <a:p>
            <a:r>
              <a:rPr lang="en-IN" sz="1400">
                <a:latin typeface="Adobe Clean" panose="020B0503020404020204" pitchFamily="34" charset="0"/>
              </a:rPr>
              <a:t>Sentiment Score: -2 </a:t>
            </a:r>
          </a:p>
        </p:txBody>
      </p:sp>
      <p:sp>
        <p:nvSpPr>
          <p:cNvPr id="18" name="Speech Bubble: Rectangle with Corners Rounded 17">
            <a:extLst>
              <a:ext uri="{FF2B5EF4-FFF2-40B4-BE49-F238E27FC236}">
                <a16:creationId xmlns:a16="http://schemas.microsoft.com/office/drawing/2014/main" id="{DA8426E6-FB6D-4D05-ACF6-44FDED2A6705}"/>
              </a:ext>
            </a:extLst>
          </p:cNvPr>
          <p:cNvSpPr/>
          <p:nvPr/>
        </p:nvSpPr>
        <p:spPr>
          <a:xfrm>
            <a:off x="449384" y="1885453"/>
            <a:ext cx="5231569" cy="597374"/>
          </a:xfrm>
          <a:prstGeom prst="wedgeRoundRectCallout">
            <a:avLst>
              <a:gd name="adj1" fmla="val -56606"/>
              <a:gd name="adj2" fmla="val 4905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IN" sz="1200">
                <a:solidFill>
                  <a:schemeClr val="tx1"/>
                </a:solidFill>
                <a:latin typeface="Adobe Clean" panose="020B0503020404020204" pitchFamily="34" charset="0"/>
              </a:rPr>
              <a:t>I </a:t>
            </a:r>
            <a:r>
              <a:rPr lang="en-IN" sz="1200" b="1">
                <a:solidFill>
                  <a:srgbClr val="0070C0"/>
                </a:solidFill>
                <a:latin typeface="Adobe Clean" panose="020B0503020404020204" pitchFamily="34" charset="0"/>
              </a:rPr>
              <a:t>cant</a:t>
            </a:r>
            <a:r>
              <a:rPr lang="en-IN" sz="1200">
                <a:solidFill>
                  <a:schemeClr val="tx1"/>
                </a:solidFill>
                <a:latin typeface="Adobe Clean" panose="020B0503020404020204" pitchFamily="34" charset="0"/>
              </a:rPr>
              <a:t> find it anywhere, I am logged into my account. I </a:t>
            </a:r>
            <a:r>
              <a:rPr lang="en-IN" sz="1200" b="1">
                <a:solidFill>
                  <a:srgbClr val="0070C0"/>
                </a:solidFill>
                <a:latin typeface="Adobe Clean" panose="020B0503020404020204" pitchFamily="34" charset="0"/>
              </a:rPr>
              <a:t>don’t</a:t>
            </a:r>
            <a:r>
              <a:rPr lang="en-IN" sz="1200">
                <a:solidFill>
                  <a:schemeClr val="tx1"/>
                </a:solidFill>
                <a:latin typeface="Adobe Clean" panose="020B0503020404020204" pitchFamily="34" charset="0"/>
              </a:rPr>
              <a:t> even </a:t>
            </a:r>
            <a:r>
              <a:rPr lang="en-IN" sz="1200" b="1">
                <a:solidFill>
                  <a:srgbClr val="0070C0"/>
                </a:solidFill>
                <a:latin typeface="Adobe Clean" panose="020B0503020404020204" pitchFamily="34" charset="0"/>
              </a:rPr>
              <a:t>use</a:t>
            </a:r>
            <a:r>
              <a:rPr lang="en-IN" sz="1200">
                <a:solidFill>
                  <a:schemeClr val="tx1"/>
                </a:solidFill>
                <a:latin typeface="Adobe Clean" panose="020B0503020404020204" pitchFamily="34" charset="0"/>
              </a:rPr>
              <a:t> any of the subscriptions. I tried for free but forgot to unsubscribe it</a:t>
            </a:r>
          </a:p>
        </p:txBody>
      </p:sp>
      <p:sp>
        <p:nvSpPr>
          <p:cNvPr id="19" name="Speech Bubble: Rectangle with Corners Rounded 18">
            <a:extLst>
              <a:ext uri="{FF2B5EF4-FFF2-40B4-BE49-F238E27FC236}">
                <a16:creationId xmlns:a16="http://schemas.microsoft.com/office/drawing/2014/main" id="{E22A2062-7132-4106-84B1-788361860C0B}"/>
              </a:ext>
            </a:extLst>
          </p:cNvPr>
          <p:cNvSpPr/>
          <p:nvPr/>
        </p:nvSpPr>
        <p:spPr>
          <a:xfrm>
            <a:off x="463943" y="2676038"/>
            <a:ext cx="5231569" cy="597374"/>
          </a:xfrm>
          <a:prstGeom prst="wedgeRoundRectCallout">
            <a:avLst>
              <a:gd name="adj1" fmla="val -56606"/>
              <a:gd name="adj2" fmla="val 49056"/>
              <a:gd name="adj3" fmla="val 16667"/>
            </a:avLst>
          </a:prstGeom>
          <a:solidFill>
            <a:schemeClr val="accent5">
              <a:lumMod val="20000"/>
              <a:lumOff val="8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200">
                <a:solidFill>
                  <a:schemeClr val="tx1"/>
                </a:solidFill>
                <a:latin typeface="Adobe Clean" panose="020B0503020404020204" pitchFamily="34" charset="0"/>
              </a:rPr>
              <a:t>I was billed 2 months, but I </a:t>
            </a:r>
            <a:r>
              <a:rPr lang="en-US" sz="1200" b="1">
                <a:solidFill>
                  <a:srgbClr val="0070C0"/>
                </a:solidFill>
                <a:latin typeface="Adobe Clean" panose="020B0503020404020204" pitchFamily="34" charset="0"/>
              </a:rPr>
              <a:t>haven’t</a:t>
            </a:r>
            <a:r>
              <a:rPr lang="en-US" sz="1200">
                <a:solidFill>
                  <a:schemeClr val="tx1"/>
                </a:solidFill>
                <a:latin typeface="Adobe Clean" panose="020B0503020404020204" pitchFamily="34" charset="0"/>
              </a:rPr>
              <a:t> </a:t>
            </a:r>
            <a:r>
              <a:rPr lang="en-US" sz="1200" b="1">
                <a:solidFill>
                  <a:srgbClr val="0070C0"/>
                </a:solidFill>
                <a:latin typeface="Adobe Clean" panose="020B0503020404020204" pitchFamily="34" charset="0"/>
              </a:rPr>
              <a:t>received</a:t>
            </a:r>
            <a:r>
              <a:rPr lang="en-US" sz="1200">
                <a:solidFill>
                  <a:schemeClr val="tx1"/>
                </a:solidFill>
                <a:latin typeface="Adobe Clean" panose="020B0503020404020204" pitchFamily="34" charset="0"/>
              </a:rPr>
              <a:t> a bill </a:t>
            </a:r>
            <a:r>
              <a:rPr lang="en-US" sz="1200" b="1">
                <a:solidFill>
                  <a:srgbClr val="0070C0"/>
                </a:solidFill>
                <a:latin typeface="Adobe Clean" panose="020B0503020404020204" pitchFamily="34" charset="0"/>
              </a:rPr>
              <a:t>not</a:t>
            </a:r>
            <a:r>
              <a:rPr lang="en-US" sz="1200">
                <a:solidFill>
                  <a:schemeClr val="tx1"/>
                </a:solidFill>
                <a:latin typeface="Adobe Clean" panose="020B0503020404020204" pitchFamily="34" charset="0"/>
              </a:rPr>
              <a:t> until I </a:t>
            </a:r>
            <a:r>
              <a:rPr lang="en-US" sz="1200" b="1">
                <a:solidFill>
                  <a:srgbClr val="0070C0"/>
                </a:solidFill>
                <a:latin typeface="Adobe Clean" panose="020B0503020404020204" pitchFamily="34" charset="0"/>
              </a:rPr>
              <a:t>found</a:t>
            </a:r>
            <a:r>
              <a:rPr lang="en-US" sz="1200">
                <a:solidFill>
                  <a:schemeClr val="tx1"/>
                </a:solidFill>
                <a:latin typeface="Adobe Clean" panose="020B0503020404020204" pitchFamily="34" charset="0"/>
              </a:rPr>
              <a:t> out in my </a:t>
            </a:r>
            <a:r>
              <a:rPr lang="en-US" sz="1200" b="1">
                <a:solidFill>
                  <a:srgbClr val="0070C0"/>
                </a:solidFill>
                <a:latin typeface="Adobe Clean" panose="020B0503020404020204" pitchFamily="34" charset="0"/>
              </a:rPr>
              <a:t>credit</a:t>
            </a:r>
            <a:r>
              <a:rPr lang="en-US" sz="1200">
                <a:solidFill>
                  <a:schemeClr val="tx1"/>
                </a:solidFill>
                <a:latin typeface="Adobe Clean" panose="020B0503020404020204" pitchFamily="34" charset="0"/>
              </a:rPr>
              <a:t> card</a:t>
            </a:r>
            <a:r>
              <a:rPr lang="en-IN" sz="1200">
                <a:solidFill>
                  <a:schemeClr val="tx1"/>
                </a:solidFill>
                <a:latin typeface="Adobe Clean" panose="020B0503020404020204" pitchFamily="34" charset="0"/>
              </a:rPr>
              <a:t>. </a:t>
            </a:r>
          </a:p>
        </p:txBody>
      </p:sp>
      <p:sp>
        <p:nvSpPr>
          <p:cNvPr id="22" name="TextBox 21">
            <a:extLst>
              <a:ext uri="{FF2B5EF4-FFF2-40B4-BE49-F238E27FC236}">
                <a16:creationId xmlns:a16="http://schemas.microsoft.com/office/drawing/2014/main" id="{3D5A783D-FBBA-4BB3-8C34-34116A3242E6}"/>
              </a:ext>
            </a:extLst>
          </p:cNvPr>
          <p:cNvSpPr txBox="1"/>
          <p:nvPr/>
        </p:nvSpPr>
        <p:spPr>
          <a:xfrm>
            <a:off x="7023440" y="2014863"/>
            <a:ext cx="2375452" cy="307777"/>
          </a:xfrm>
          <a:prstGeom prst="rect">
            <a:avLst/>
          </a:prstGeom>
          <a:noFill/>
        </p:spPr>
        <p:txBody>
          <a:bodyPr wrap="square" rtlCol="0">
            <a:spAutoFit/>
          </a:bodyPr>
          <a:lstStyle/>
          <a:p>
            <a:r>
              <a:rPr lang="en-IN" sz="1400">
                <a:latin typeface="Adobe Clean" panose="020B0503020404020204" pitchFamily="34" charset="0"/>
              </a:rPr>
              <a:t>Sentiment Score: -2</a:t>
            </a:r>
          </a:p>
        </p:txBody>
      </p:sp>
      <p:sp>
        <p:nvSpPr>
          <p:cNvPr id="23" name="TextBox 22">
            <a:extLst>
              <a:ext uri="{FF2B5EF4-FFF2-40B4-BE49-F238E27FC236}">
                <a16:creationId xmlns:a16="http://schemas.microsoft.com/office/drawing/2014/main" id="{D860DFC3-9AC4-4241-A8DF-E1BED2327FF9}"/>
              </a:ext>
            </a:extLst>
          </p:cNvPr>
          <p:cNvSpPr txBox="1"/>
          <p:nvPr/>
        </p:nvSpPr>
        <p:spPr>
          <a:xfrm>
            <a:off x="7016973" y="2633886"/>
            <a:ext cx="2375452" cy="307777"/>
          </a:xfrm>
          <a:prstGeom prst="rect">
            <a:avLst/>
          </a:prstGeom>
          <a:noFill/>
        </p:spPr>
        <p:txBody>
          <a:bodyPr wrap="square" rtlCol="0">
            <a:spAutoFit/>
          </a:bodyPr>
          <a:lstStyle/>
          <a:p>
            <a:r>
              <a:rPr lang="en-IN" sz="1400">
                <a:latin typeface="Adobe Clean" panose="020B0503020404020204" pitchFamily="34" charset="0"/>
              </a:rPr>
              <a:t>Sentiment Score: -2</a:t>
            </a:r>
          </a:p>
        </p:txBody>
      </p:sp>
    </p:spTree>
    <p:extLst>
      <p:ext uri="{BB962C8B-B14F-4D97-AF65-F5344CB8AC3E}">
        <p14:creationId xmlns:p14="http://schemas.microsoft.com/office/powerpoint/2010/main" val="1263196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1ED8BD-621E-453D-881A-B12621EAF1F4}"/>
              </a:ext>
            </a:extLst>
          </p:cNvPr>
          <p:cNvSpPr>
            <a:spLocks noGrp="1"/>
          </p:cNvSpPr>
          <p:nvPr>
            <p:ph type="title"/>
          </p:nvPr>
        </p:nvSpPr>
        <p:spPr>
          <a:xfrm>
            <a:off x="304721" y="287507"/>
            <a:ext cx="11579384" cy="674518"/>
          </a:xfrm>
        </p:spPr>
        <p:txBody>
          <a:bodyPr/>
          <a:lstStyle/>
          <a:p>
            <a:r>
              <a:rPr lang="en-US">
                <a:solidFill>
                  <a:schemeClr val="accent6"/>
                </a:solidFill>
                <a:latin typeface="Adobe Clean" panose="020B0503020404020204" pitchFamily="34" charset="0"/>
              </a:rPr>
              <a:t>Immediate Actions</a:t>
            </a:r>
            <a:endParaRPr lang="en-IN"/>
          </a:p>
        </p:txBody>
      </p:sp>
      <p:sp>
        <p:nvSpPr>
          <p:cNvPr id="5" name="TextBox 4">
            <a:extLst>
              <a:ext uri="{FF2B5EF4-FFF2-40B4-BE49-F238E27FC236}">
                <a16:creationId xmlns:a16="http://schemas.microsoft.com/office/drawing/2014/main" id="{2C96F334-D442-4B71-8F63-8699D337EC2B}"/>
              </a:ext>
            </a:extLst>
          </p:cNvPr>
          <p:cNvSpPr txBox="1"/>
          <p:nvPr/>
        </p:nvSpPr>
        <p:spPr>
          <a:xfrm>
            <a:off x="371266" y="1042570"/>
            <a:ext cx="11446292" cy="1661993"/>
          </a:xfrm>
          <a:prstGeom prst="rect">
            <a:avLst/>
          </a:prstGeom>
          <a:noFill/>
        </p:spPr>
        <p:txBody>
          <a:bodyPr wrap="square">
            <a:spAutoFit/>
          </a:bodyPr>
          <a:lstStyle/>
          <a:p>
            <a:pPr marL="295275" indent="-285750">
              <a:buFont typeface="Arial" panose="020B0604020202020204" pitchFamily="34" charset="0"/>
              <a:buChar char="•"/>
            </a:pPr>
            <a:r>
              <a:rPr lang="en-US" sz="1600">
                <a:solidFill>
                  <a:schemeClr val="tx1">
                    <a:lumMod val="65000"/>
                    <a:lumOff val="35000"/>
                  </a:schemeClr>
                </a:solidFill>
                <a:latin typeface="Adobe Clean" panose="020B0503020404020204" pitchFamily="34" charset="0"/>
              </a:rPr>
              <a:t>Fine tune the model for better results</a:t>
            </a:r>
          </a:p>
          <a:p>
            <a:pPr marL="295275" indent="-285750">
              <a:buFont typeface="Arial" panose="020B0604020202020204" pitchFamily="34" charset="0"/>
              <a:buChar char="•"/>
            </a:pPr>
            <a:endParaRPr lang="en-US" sz="1600">
              <a:solidFill>
                <a:schemeClr val="tx1">
                  <a:lumMod val="65000"/>
                  <a:lumOff val="35000"/>
                </a:schemeClr>
              </a:solidFill>
              <a:latin typeface="Adobe Clean" panose="020B0503020404020204" pitchFamily="34" charset="0"/>
            </a:endParaRPr>
          </a:p>
          <a:p>
            <a:pPr marL="295275" indent="-285750">
              <a:buFont typeface="Arial" panose="020B0604020202020204" pitchFamily="34" charset="0"/>
              <a:buChar char="•"/>
            </a:pPr>
            <a:r>
              <a:rPr lang="en-US" sz="1600">
                <a:solidFill>
                  <a:schemeClr val="tx1">
                    <a:lumMod val="65000"/>
                    <a:lumOff val="35000"/>
                  </a:schemeClr>
                </a:solidFill>
                <a:latin typeface="Adobe Clean" panose="020B0503020404020204" pitchFamily="34" charset="0"/>
              </a:rPr>
              <a:t>Build an infrastructure for scaling up the model – Working with Products &amp; Technology team</a:t>
            </a:r>
          </a:p>
          <a:p>
            <a:pPr marL="295275" indent="-285750">
              <a:buFont typeface="Arial" panose="020B0604020202020204" pitchFamily="34" charset="0"/>
              <a:buChar char="•"/>
            </a:pPr>
            <a:endParaRPr lang="en-US" sz="1600">
              <a:solidFill>
                <a:schemeClr val="tx1">
                  <a:lumMod val="65000"/>
                  <a:lumOff val="35000"/>
                </a:schemeClr>
              </a:solidFill>
              <a:latin typeface="Adobe Clean" panose="020B0503020404020204" pitchFamily="34" charset="0"/>
            </a:endParaRPr>
          </a:p>
          <a:p>
            <a:pPr marL="295275" indent="-285750">
              <a:buFont typeface="Arial" panose="020B0604020202020204" pitchFamily="34" charset="0"/>
              <a:buChar char="•"/>
            </a:pPr>
            <a:r>
              <a:rPr lang="en-US" sz="1600">
                <a:solidFill>
                  <a:schemeClr val="tx1">
                    <a:lumMod val="65000"/>
                    <a:lumOff val="35000"/>
                  </a:schemeClr>
                </a:solidFill>
                <a:latin typeface="Adobe Clean" panose="020B0503020404020204" pitchFamily="34" charset="0"/>
              </a:rPr>
              <a:t>Create a dashboard/product that will contain the Score along with other support dimensions</a:t>
            </a:r>
          </a:p>
          <a:p>
            <a:pPr marL="9525"/>
            <a:endParaRPr lang="en-US">
              <a:solidFill>
                <a:schemeClr val="tx1">
                  <a:lumMod val="65000"/>
                  <a:lumOff val="35000"/>
                </a:schemeClr>
              </a:solidFill>
              <a:latin typeface="Adobe Clean" panose="020B0503020404020204" pitchFamily="34" charset="0"/>
            </a:endParaRPr>
          </a:p>
        </p:txBody>
      </p:sp>
      <p:sp>
        <p:nvSpPr>
          <p:cNvPr id="10" name="Title 1">
            <a:extLst>
              <a:ext uri="{FF2B5EF4-FFF2-40B4-BE49-F238E27FC236}">
                <a16:creationId xmlns:a16="http://schemas.microsoft.com/office/drawing/2014/main" id="{B5F03BE5-22E9-45DA-89F5-AC8BF562C4DA}"/>
              </a:ext>
            </a:extLst>
          </p:cNvPr>
          <p:cNvSpPr txBox="1">
            <a:spLocks/>
          </p:cNvSpPr>
          <p:nvPr/>
        </p:nvSpPr>
        <p:spPr>
          <a:xfrm>
            <a:off x="371266" y="2534250"/>
            <a:ext cx="11579384"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solidFill>
                  <a:schemeClr val="accent6"/>
                </a:solidFill>
                <a:latin typeface="Adobe Clean" panose="020B0503020404020204" pitchFamily="34" charset="0"/>
              </a:rPr>
              <a:t>Next Steps – Phase 2</a:t>
            </a:r>
            <a:endParaRPr lang="en-IN"/>
          </a:p>
        </p:txBody>
      </p:sp>
      <p:sp>
        <p:nvSpPr>
          <p:cNvPr id="11" name="TextBox 10">
            <a:extLst>
              <a:ext uri="{FF2B5EF4-FFF2-40B4-BE49-F238E27FC236}">
                <a16:creationId xmlns:a16="http://schemas.microsoft.com/office/drawing/2014/main" id="{73291DB5-CE79-4B4D-8112-3FCFE484C165}"/>
              </a:ext>
            </a:extLst>
          </p:cNvPr>
          <p:cNvSpPr txBox="1"/>
          <p:nvPr/>
        </p:nvSpPr>
        <p:spPr>
          <a:xfrm>
            <a:off x="437813" y="3302540"/>
            <a:ext cx="11446292" cy="3447098"/>
          </a:xfrm>
          <a:prstGeom prst="rect">
            <a:avLst/>
          </a:prstGeom>
          <a:noFill/>
        </p:spPr>
        <p:txBody>
          <a:bodyPr wrap="square">
            <a:spAutoFit/>
          </a:bodyPr>
          <a:lstStyle/>
          <a:p>
            <a:pPr marL="295275" indent="-285750">
              <a:buFont typeface="Arial" panose="020B0604020202020204" pitchFamily="34" charset="0"/>
              <a:buChar char="•"/>
            </a:pPr>
            <a:r>
              <a:rPr lang="en-US" sz="1600">
                <a:solidFill>
                  <a:schemeClr val="tx1">
                    <a:lumMod val="65000"/>
                    <a:lumOff val="35000"/>
                  </a:schemeClr>
                </a:solidFill>
                <a:latin typeface="Adobe Clean" panose="020B0503020404020204" pitchFamily="34" charset="0"/>
              </a:rPr>
              <a:t>Leverage the sentiment data for tracking </a:t>
            </a:r>
            <a:r>
              <a:rPr lang="en-US" sz="1600" b="1">
                <a:solidFill>
                  <a:schemeClr val="tx1">
                    <a:lumMod val="65000"/>
                    <a:lumOff val="35000"/>
                  </a:schemeClr>
                </a:solidFill>
                <a:latin typeface="Adobe Clean" panose="020B0503020404020204" pitchFamily="34" charset="0"/>
              </a:rPr>
              <a:t>Customer Effort Score </a:t>
            </a:r>
            <a:r>
              <a:rPr lang="en-US" sz="1600">
                <a:solidFill>
                  <a:schemeClr val="tx1">
                    <a:lumMod val="65000"/>
                    <a:lumOff val="35000"/>
                  </a:schemeClr>
                </a:solidFill>
                <a:latin typeface="Adobe Clean" panose="020B0503020404020204" pitchFamily="34" charset="0"/>
              </a:rPr>
              <a:t>at a conversation level</a:t>
            </a:r>
          </a:p>
          <a:p>
            <a:pPr marL="295275" indent="-285750">
              <a:buFont typeface="Arial" panose="020B0604020202020204" pitchFamily="34" charset="0"/>
              <a:buChar char="•"/>
            </a:pPr>
            <a:endParaRPr lang="en-US" sz="1600">
              <a:solidFill>
                <a:schemeClr val="tx1">
                  <a:lumMod val="65000"/>
                  <a:lumOff val="35000"/>
                </a:schemeClr>
              </a:solidFill>
              <a:latin typeface="Adobe Clean" panose="020B0503020404020204" pitchFamily="34" charset="0"/>
            </a:endParaRPr>
          </a:p>
          <a:p>
            <a:pPr marL="752475" lvl="1" indent="-285750">
              <a:buFont typeface="Arial" panose="020B0604020202020204" pitchFamily="34" charset="0"/>
              <a:buChar char="•"/>
            </a:pPr>
            <a:r>
              <a:rPr lang="en-US" sz="1400">
                <a:solidFill>
                  <a:schemeClr val="tx1">
                    <a:lumMod val="65000"/>
                    <a:lumOff val="35000"/>
                  </a:schemeClr>
                </a:solidFill>
                <a:latin typeface="Adobe Clean" panose="020B0503020404020204" pitchFamily="34" charset="0"/>
              </a:rPr>
              <a:t>Customers who have easy experience are more like to renew/repurchase the subscriptions </a:t>
            </a:r>
            <a:r>
              <a:rPr lang="en-US" sz="1400" err="1">
                <a:solidFill>
                  <a:schemeClr val="tx1">
                    <a:lumMod val="65000"/>
                    <a:lumOff val="35000"/>
                  </a:schemeClr>
                </a:solidFill>
                <a:latin typeface="Adobe Clean" panose="020B0503020404020204" pitchFamily="34" charset="0"/>
              </a:rPr>
              <a:t>i.e</a:t>
            </a:r>
            <a:r>
              <a:rPr lang="en-US" sz="1400">
                <a:solidFill>
                  <a:schemeClr val="tx1">
                    <a:lumMod val="65000"/>
                    <a:lumOff val="35000"/>
                  </a:schemeClr>
                </a:solidFill>
                <a:latin typeface="Adobe Clean" panose="020B0503020404020204" pitchFamily="34" charset="0"/>
              </a:rPr>
              <a:t> much more open to spending money than customers with high-effort, difficult experience</a:t>
            </a:r>
          </a:p>
          <a:p>
            <a:pPr marL="752475" lvl="1" indent="-285750">
              <a:buFont typeface="Arial" panose="020B0604020202020204" pitchFamily="34" charset="0"/>
              <a:buChar char="•"/>
            </a:pPr>
            <a:r>
              <a:rPr lang="en-US" sz="1400">
                <a:solidFill>
                  <a:schemeClr val="tx1">
                    <a:lumMod val="65000"/>
                    <a:lumOff val="35000"/>
                  </a:schemeClr>
                </a:solidFill>
                <a:latin typeface="Adobe Clean" panose="020B0503020404020204" pitchFamily="34" charset="0"/>
              </a:rPr>
              <a:t>Effort during a service interaction is caused by repeat contacts, channel-switching, transfers, confusing information, generic treatments, tone of the conversation</a:t>
            </a:r>
          </a:p>
          <a:p>
            <a:pPr marL="752475" lvl="1" indent="-285750">
              <a:buFont typeface="Arial" panose="020B0604020202020204" pitchFamily="34" charset="0"/>
              <a:buChar char="•"/>
            </a:pPr>
            <a:r>
              <a:rPr lang="en-US" sz="1400">
                <a:solidFill>
                  <a:schemeClr val="tx1">
                    <a:lumMod val="65000"/>
                    <a:lumOff val="35000"/>
                  </a:schemeClr>
                </a:solidFill>
                <a:latin typeface="Adobe Clean" panose="020B0503020404020204" pitchFamily="34" charset="0"/>
              </a:rPr>
              <a:t>We need to channelize these KPIs and produce a score that can help us better understand our customers</a:t>
            </a:r>
          </a:p>
          <a:p>
            <a:pPr marL="752475" lvl="1" indent="-285750">
              <a:buFont typeface="Arial" panose="020B0604020202020204" pitchFamily="34" charset="0"/>
              <a:buChar char="•"/>
            </a:pPr>
            <a:endParaRPr lang="en-US" sz="1400">
              <a:solidFill>
                <a:schemeClr val="tx1">
                  <a:lumMod val="65000"/>
                  <a:lumOff val="35000"/>
                </a:schemeClr>
              </a:solidFill>
              <a:latin typeface="Adobe Clean" panose="020B0503020404020204" pitchFamily="34" charset="0"/>
            </a:endParaRPr>
          </a:p>
          <a:p>
            <a:pPr marL="295275" indent="-285750">
              <a:buFont typeface="Arial" panose="020B0604020202020204" pitchFamily="34" charset="0"/>
              <a:buChar char="•"/>
            </a:pPr>
            <a:r>
              <a:rPr lang="en-US" sz="1600">
                <a:solidFill>
                  <a:schemeClr val="tx1">
                    <a:lumMod val="65000"/>
                    <a:lumOff val="35000"/>
                  </a:schemeClr>
                </a:solidFill>
                <a:latin typeface="Adobe Clean" panose="020B0503020404020204" pitchFamily="34" charset="0"/>
              </a:rPr>
              <a:t>Leverage the sentiment data for </a:t>
            </a:r>
            <a:r>
              <a:rPr lang="en-US" sz="1600" b="1">
                <a:solidFill>
                  <a:schemeClr val="tx1">
                    <a:lumMod val="65000"/>
                    <a:lumOff val="35000"/>
                  </a:schemeClr>
                </a:solidFill>
                <a:latin typeface="Adobe Clean" panose="020B0503020404020204" pitchFamily="34" charset="0"/>
              </a:rPr>
              <a:t>Agent Impact Score </a:t>
            </a:r>
            <a:r>
              <a:rPr lang="en-US" sz="1600">
                <a:solidFill>
                  <a:schemeClr val="tx1">
                    <a:lumMod val="65000"/>
                    <a:lumOff val="35000"/>
                  </a:schemeClr>
                </a:solidFill>
                <a:latin typeface="Adobe Clean" panose="020B0503020404020204" pitchFamily="34" charset="0"/>
              </a:rPr>
              <a:t>at conversation level</a:t>
            </a:r>
          </a:p>
          <a:p>
            <a:pPr marL="295275" indent="-285750">
              <a:buFont typeface="Arial" panose="020B0604020202020204" pitchFamily="34" charset="0"/>
              <a:buChar char="•"/>
            </a:pPr>
            <a:endParaRPr lang="en-US" sz="1600">
              <a:solidFill>
                <a:schemeClr val="tx1">
                  <a:lumMod val="65000"/>
                  <a:lumOff val="35000"/>
                </a:schemeClr>
              </a:solidFill>
              <a:latin typeface="Adobe Clean" panose="020B0503020404020204" pitchFamily="34" charset="0"/>
            </a:endParaRPr>
          </a:p>
          <a:p>
            <a:pPr marL="752475" lvl="1" indent="-285750">
              <a:buFont typeface="Arial" panose="020B0604020202020204" pitchFamily="34" charset="0"/>
              <a:buChar char="•"/>
            </a:pPr>
            <a:r>
              <a:rPr lang="en-US" sz="1400">
                <a:solidFill>
                  <a:schemeClr val="tx1">
                    <a:lumMod val="65000"/>
                    <a:lumOff val="35000"/>
                  </a:schemeClr>
                </a:solidFill>
                <a:latin typeface="Adobe Clean" panose="020B0503020404020204" pitchFamily="34" charset="0"/>
              </a:rPr>
              <a:t>Capture both agent behavior (</a:t>
            </a:r>
            <a:r>
              <a:rPr lang="en-US" sz="1400" err="1">
                <a:solidFill>
                  <a:schemeClr val="tx1">
                    <a:lumMod val="65000"/>
                    <a:lumOff val="35000"/>
                  </a:schemeClr>
                </a:solidFill>
                <a:latin typeface="Adobe Clean" panose="020B0503020404020204" pitchFamily="34" charset="0"/>
              </a:rPr>
              <a:t>i.e</a:t>
            </a:r>
            <a:r>
              <a:rPr lang="en-US" sz="1400">
                <a:solidFill>
                  <a:schemeClr val="tx1">
                    <a:lumMod val="65000"/>
                    <a:lumOff val="35000"/>
                  </a:schemeClr>
                </a:solidFill>
                <a:latin typeface="Adobe Clean" panose="020B0503020404020204" pitchFamily="34" charset="0"/>
              </a:rPr>
              <a:t> advocacy, acknowledgement, positive &amp; negative language) &amp; actions taken on call/chat (i.e. customer wait time, over-talking, escalations, long holds, transfers)</a:t>
            </a:r>
          </a:p>
          <a:p>
            <a:pPr marL="752475" lvl="1" indent="-285750">
              <a:buFont typeface="Arial" panose="020B0604020202020204" pitchFamily="34" charset="0"/>
              <a:buChar char="•"/>
            </a:pPr>
            <a:r>
              <a:rPr lang="en-US" sz="1400">
                <a:solidFill>
                  <a:schemeClr val="tx1">
                    <a:lumMod val="65000"/>
                    <a:lumOff val="35000"/>
                  </a:schemeClr>
                </a:solidFill>
                <a:latin typeface="Adobe Clean" panose="020B0503020404020204" pitchFamily="34" charset="0"/>
              </a:rPr>
              <a:t>This will help us isolate those calls where the agent performed well yet the call went bad due to multiple other reasons. Agents won’t be penalized for circumstances that are not under their control</a:t>
            </a:r>
          </a:p>
          <a:p>
            <a:pPr marL="752475" lvl="1" indent="-285750">
              <a:buFont typeface="Arial" panose="020B0604020202020204" pitchFamily="34" charset="0"/>
              <a:buChar char="•"/>
            </a:pPr>
            <a:r>
              <a:rPr lang="en-US" sz="1400">
                <a:solidFill>
                  <a:schemeClr val="tx1">
                    <a:lumMod val="65000"/>
                    <a:lumOff val="35000"/>
                  </a:schemeClr>
                </a:solidFill>
                <a:latin typeface="Adobe Clean" panose="020B0503020404020204" pitchFamily="34" charset="0"/>
              </a:rPr>
              <a:t>This insight will help leaders in investing in the right training/tools</a:t>
            </a:r>
          </a:p>
        </p:txBody>
      </p:sp>
    </p:spTree>
    <p:extLst>
      <p:ext uri="{BB962C8B-B14F-4D97-AF65-F5344CB8AC3E}">
        <p14:creationId xmlns:p14="http://schemas.microsoft.com/office/powerpoint/2010/main" val="146596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53C3-1F4E-4819-86F6-4E15888110DF}"/>
              </a:ext>
            </a:extLst>
          </p:cNvPr>
          <p:cNvSpPr>
            <a:spLocks noGrp="1"/>
          </p:cNvSpPr>
          <p:nvPr>
            <p:ph type="title"/>
          </p:nvPr>
        </p:nvSpPr>
        <p:spPr/>
        <p:txBody>
          <a:bodyPr/>
          <a:lstStyle/>
          <a:p>
            <a:r>
              <a:rPr lang="en-US">
                <a:solidFill>
                  <a:schemeClr val="accent6"/>
                </a:solidFill>
                <a:latin typeface="Adobe Clean" panose="020B0503020404020204" pitchFamily="34" charset="0"/>
              </a:rPr>
              <a:t>How will it help us?</a:t>
            </a:r>
            <a:endParaRPr lang="en-IN"/>
          </a:p>
        </p:txBody>
      </p:sp>
      <p:sp>
        <p:nvSpPr>
          <p:cNvPr id="26" name="TextBox 25">
            <a:extLst>
              <a:ext uri="{FF2B5EF4-FFF2-40B4-BE49-F238E27FC236}">
                <a16:creationId xmlns:a16="http://schemas.microsoft.com/office/drawing/2014/main" id="{0704D8AD-FA68-4729-88A1-28F9A78CA8A7}"/>
              </a:ext>
            </a:extLst>
          </p:cNvPr>
          <p:cNvSpPr txBox="1"/>
          <p:nvPr/>
        </p:nvSpPr>
        <p:spPr>
          <a:xfrm>
            <a:off x="415989" y="1088627"/>
            <a:ext cx="10736905" cy="3693319"/>
          </a:xfrm>
          <a:prstGeom prst="rect">
            <a:avLst/>
          </a:prstGeom>
          <a:noFill/>
        </p:spPr>
        <p:txBody>
          <a:bodyPr wrap="square">
            <a:spAutoFit/>
          </a:bodyPr>
          <a:lstStyle/>
          <a:p>
            <a:pPr marL="285750" indent="-285750" algn="l">
              <a:buFont typeface="Arial" panose="020B0604020202020204" pitchFamily="34" charset="0"/>
              <a:buChar char="•"/>
            </a:pPr>
            <a:r>
              <a:rPr lang="en-US" b="0" i="0">
                <a:solidFill>
                  <a:schemeClr val="tx1">
                    <a:lumMod val="65000"/>
                    <a:lumOff val="35000"/>
                  </a:schemeClr>
                </a:solidFill>
                <a:effectLst/>
                <a:latin typeface="Adobe Clean" panose="020B0503020404020204" pitchFamily="34" charset="0"/>
              </a:rPr>
              <a:t>Evaluate overall agent/manager/call center performance </a:t>
            </a:r>
          </a:p>
          <a:p>
            <a:pPr algn="l"/>
            <a:endParaRPr lang="en-US" b="0" i="0">
              <a:solidFill>
                <a:schemeClr val="tx1">
                  <a:lumMod val="65000"/>
                  <a:lumOff val="35000"/>
                </a:schemeClr>
              </a:solidFill>
              <a:effectLst/>
              <a:latin typeface="Adobe Clean" panose="020B0503020404020204" pitchFamily="34" charset="0"/>
            </a:endParaRPr>
          </a:p>
          <a:p>
            <a:pPr marL="285750" indent="-285750" algn="l">
              <a:buFont typeface="Arial" panose="020B0604020202020204" pitchFamily="34" charset="0"/>
              <a:buChar char="•"/>
            </a:pPr>
            <a:r>
              <a:rPr lang="en-US" b="0" i="0">
                <a:solidFill>
                  <a:schemeClr val="tx1">
                    <a:lumMod val="65000"/>
                    <a:lumOff val="35000"/>
                  </a:schemeClr>
                </a:solidFill>
                <a:effectLst/>
                <a:latin typeface="Adobe Clean" panose="020B0503020404020204" pitchFamily="34" charset="0"/>
              </a:rPr>
              <a:t>Leverage data to inform performance reviews and </a:t>
            </a:r>
            <a:r>
              <a:rPr lang="en-US" b="1" i="0">
                <a:solidFill>
                  <a:schemeClr val="tx1">
                    <a:lumMod val="65000"/>
                    <a:lumOff val="35000"/>
                  </a:schemeClr>
                </a:solidFill>
                <a:effectLst/>
                <a:latin typeface="Adobe Clean" panose="020B0503020404020204" pitchFamily="34" charset="0"/>
              </a:rPr>
              <a:t>coaching sessions </a:t>
            </a:r>
            <a:r>
              <a:rPr lang="en-US" b="0" i="0">
                <a:solidFill>
                  <a:schemeClr val="tx1">
                    <a:lumMod val="65000"/>
                    <a:lumOff val="35000"/>
                  </a:schemeClr>
                </a:solidFill>
                <a:effectLst/>
                <a:latin typeface="Adobe Clean" panose="020B0503020404020204" pitchFamily="34" charset="0"/>
              </a:rPr>
              <a:t>with individual agents or groups and use examples of the highest and lowest ranked conversations for valuable training cases</a:t>
            </a:r>
          </a:p>
          <a:p>
            <a:pPr marL="285750" indent="-285750" algn="l">
              <a:buFont typeface="Arial" panose="020B0604020202020204" pitchFamily="34" charset="0"/>
              <a:buChar char="•"/>
            </a:pPr>
            <a:endParaRPr lang="en-US" b="0" i="0">
              <a:solidFill>
                <a:schemeClr val="tx1">
                  <a:lumMod val="65000"/>
                  <a:lumOff val="35000"/>
                </a:schemeClr>
              </a:solidFill>
              <a:effectLst/>
              <a:latin typeface="Adobe Clean" panose="020B0503020404020204" pitchFamily="34" charset="0"/>
            </a:endParaRPr>
          </a:p>
          <a:p>
            <a:pPr marL="285750" indent="-285750" algn="l">
              <a:buFont typeface="Arial" panose="020B0604020202020204" pitchFamily="34" charset="0"/>
              <a:buChar char="•"/>
            </a:pPr>
            <a:r>
              <a:rPr lang="en-US" b="0" i="0">
                <a:solidFill>
                  <a:schemeClr val="tx1">
                    <a:lumMod val="65000"/>
                    <a:lumOff val="35000"/>
                  </a:schemeClr>
                </a:solidFill>
                <a:effectLst/>
                <a:latin typeface="Adobe Clean" panose="020B0503020404020204" pitchFamily="34" charset="0"/>
              </a:rPr>
              <a:t>Drill down to a specific conversation under investigation and jump directly to the point in the conversation where the CHS was negatively affected</a:t>
            </a:r>
          </a:p>
          <a:p>
            <a:pPr marL="285750" indent="-285750" algn="l">
              <a:buFont typeface="Arial" panose="020B0604020202020204" pitchFamily="34" charset="0"/>
              <a:buChar char="•"/>
            </a:pPr>
            <a:endParaRPr lang="en-US">
              <a:solidFill>
                <a:schemeClr val="tx1">
                  <a:lumMod val="65000"/>
                  <a:lumOff val="35000"/>
                </a:schemeClr>
              </a:solidFill>
              <a:latin typeface="Adobe Clean" panose="020B0503020404020204" pitchFamily="34" charset="0"/>
            </a:endParaRPr>
          </a:p>
          <a:p>
            <a:pPr marL="285750" indent="-285750" algn="l">
              <a:buFont typeface="Arial" panose="020B0604020202020204" pitchFamily="34" charset="0"/>
              <a:buChar char="•"/>
            </a:pPr>
            <a:r>
              <a:rPr lang="en-US" b="1" i="0">
                <a:solidFill>
                  <a:schemeClr val="tx1">
                    <a:lumMod val="65000"/>
                    <a:lumOff val="35000"/>
                  </a:schemeClr>
                </a:solidFill>
                <a:effectLst/>
                <a:latin typeface="Adobe Clean" panose="020B0503020404020204" pitchFamily="34" charset="0"/>
              </a:rPr>
              <a:t>For Example: </a:t>
            </a:r>
            <a:r>
              <a:rPr lang="en-US" b="0" i="0">
                <a:solidFill>
                  <a:schemeClr val="tx1">
                    <a:lumMod val="65000"/>
                    <a:lumOff val="35000"/>
                  </a:schemeClr>
                </a:solidFill>
                <a:effectLst/>
                <a:latin typeface="Adobe Clean" panose="020B0503020404020204" pitchFamily="34" charset="0"/>
              </a:rPr>
              <a:t>Currently Quality team is randomly picking the conversations directly from LE/GE portals and performing the audits. However, post CHS, Quality team will be able to hand pick the conversations based on low/high Conversation Health Scores</a:t>
            </a:r>
          </a:p>
          <a:p>
            <a:pPr marL="285750" indent="-285750" algn="l">
              <a:buFont typeface="Arial" panose="020B0604020202020204" pitchFamily="34" charset="0"/>
              <a:buChar char="•"/>
            </a:pPr>
            <a:endParaRPr lang="en-US">
              <a:solidFill>
                <a:schemeClr val="tx1">
                  <a:lumMod val="65000"/>
                  <a:lumOff val="35000"/>
                </a:schemeClr>
              </a:solidFill>
              <a:latin typeface="Adobe Clean" panose="020B0503020404020204" pitchFamily="34" charset="0"/>
            </a:endParaRPr>
          </a:p>
          <a:p>
            <a:pPr marL="285750" indent="-285750" algn="l">
              <a:buFont typeface="Arial" panose="020B0604020202020204" pitchFamily="34" charset="0"/>
              <a:buChar char="•"/>
            </a:pPr>
            <a:endParaRPr lang="en-US" b="0" i="0">
              <a:solidFill>
                <a:schemeClr val="tx1">
                  <a:lumMod val="65000"/>
                  <a:lumOff val="35000"/>
                </a:schemeClr>
              </a:solidFill>
              <a:effectLst/>
              <a:latin typeface="Adobe Clean" panose="020B0503020404020204" pitchFamily="34" charset="0"/>
            </a:endParaRPr>
          </a:p>
        </p:txBody>
      </p:sp>
    </p:spTree>
    <p:extLst>
      <p:ext uri="{BB962C8B-B14F-4D97-AF65-F5344CB8AC3E}">
        <p14:creationId xmlns:p14="http://schemas.microsoft.com/office/powerpoint/2010/main" val="3381227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F0FB9-31EB-4A1B-96DB-E82C7B3C7454}"/>
              </a:ext>
            </a:extLst>
          </p:cNvPr>
          <p:cNvSpPr txBox="1">
            <a:spLocks/>
          </p:cNvSpPr>
          <p:nvPr/>
        </p:nvSpPr>
        <p:spPr>
          <a:xfrm>
            <a:off x="304720" y="157323"/>
            <a:ext cx="11579384"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solidFill>
                  <a:schemeClr val="accent6"/>
                </a:solidFill>
                <a:latin typeface="Adobe Clean" panose="020B0503020404020204" pitchFamily="34" charset="0"/>
              </a:rPr>
              <a:t>Open Question?</a:t>
            </a:r>
          </a:p>
        </p:txBody>
      </p:sp>
      <p:sp>
        <p:nvSpPr>
          <p:cNvPr id="5" name="TextBox 4">
            <a:extLst>
              <a:ext uri="{FF2B5EF4-FFF2-40B4-BE49-F238E27FC236}">
                <a16:creationId xmlns:a16="http://schemas.microsoft.com/office/drawing/2014/main" id="{2F132749-0C61-4DC9-ADB8-A175AB7D8C23}"/>
              </a:ext>
            </a:extLst>
          </p:cNvPr>
          <p:cNvSpPr txBox="1"/>
          <p:nvPr/>
        </p:nvSpPr>
        <p:spPr>
          <a:xfrm>
            <a:off x="437812" y="831841"/>
            <a:ext cx="11446292" cy="369332"/>
          </a:xfrm>
          <a:prstGeom prst="rect">
            <a:avLst/>
          </a:prstGeom>
          <a:noFill/>
        </p:spPr>
        <p:txBody>
          <a:bodyPr wrap="square">
            <a:spAutoFit/>
          </a:bodyPr>
          <a:lstStyle/>
          <a:p>
            <a:pPr marL="285750" lvl="0" indent="-285750">
              <a:buFont typeface="Arial" panose="020B0604020202020204" pitchFamily="34" charset="0"/>
              <a:buChar char="•"/>
            </a:pPr>
            <a:r>
              <a:rPr lang="en-IN">
                <a:solidFill>
                  <a:schemeClr val="tx1">
                    <a:lumMod val="65000"/>
                    <a:lumOff val="35000"/>
                  </a:schemeClr>
                </a:solidFill>
                <a:latin typeface="Adobe Clean" panose="020B0503020404020204" pitchFamily="34" charset="0"/>
              </a:rPr>
              <a:t>How does this project align to support FY 2022 priority list?</a:t>
            </a:r>
          </a:p>
        </p:txBody>
      </p:sp>
    </p:spTree>
    <p:extLst>
      <p:ext uri="{BB962C8B-B14F-4D97-AF65-F5344CB8AC3E}">
        <p14:creationId xmlns:p14="http://schemas.microsoft.com/office/powerpoint/2010/main" val="1839846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74C9DF-C0D3-446E-B864-27B35F20E338}"/>
              </a:ext>
            </a:extLst>
          </p:cNvPr>
          <p:cNvPicPr>
            <a:picLocks noChangeAspect="1"/>
          </p:cNvPicPr>
          <p:nvPr/>
        </p:nvPicPr>
        <p:blipFill>
          <a:blip r:embed="rId2"/>
          <a:stretch>
            <a:fillRect/>
          </a:stretch>
        </p:blipFill>
        <p:spPr>
          <a:xfrm>
            <a:off x="5527674" y="2620084"/>
            <a:ext cx="1133475" cy="1228725"/>
          </a:xfrm>
          <a:prstGeom prst="rect">
            <a:avLst/>
          </a:prstGeom>
        </p:spPr>
      </p:pic>
    </p:spTree>
    <p:extLst>
      <p:ext uri="{BB962C8B-B14F-4D97-AF65-F5344CB8AC3E}">
        <p14:creationId xmlns:p14="http://schemas.microsoft.com/office/powerpoint/2010/main" val="27808540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8B59-946B-4F59-9870-6821F97990AB}"/>
              </a:ext>
            </a:extLst>
          </p:cNvPr>
          <p:cNvSpPr>
            <a:spLocks noGrp="1"/>
          </p:cNvSpPr>
          <p:nvPr>
            <p:ph type="ctrTitle"/>
          </p:nvPr>
        </p:nvSpPr>
        <p:spPr>
          <a:xfrm>
            <a:off x="795528" y="2798064"/>
            <a:ext cx="5907024" cy="1399032"/>
          </a:xfrm>
        </p:spPr>
        <p:txBody>
          <a:bodyPr wrap="square" anchor="t">
            <a:normAutofit/>
          </a:bodyPr>
          <a:lstStyle/>
          <a:p>
            <a:r>
              <a:rPr lang="en-US"/>
              <a:t>Appendix</a:t>
            </a:r>
          </a:p>
        </p:txBody>
      </p:sp>
    </p:spTree>
    <p:extLst>
      <p:ext uri="{BB962C8B-B14F-4D97-AF65-F5344CB8AC3E}">
        <p14:creationId xmlns:p14="http://schemas.microsoft.com/office/powerpoint/2010/main" val="40719018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E682E0-2EAF-4B0E-81AE-0516FE30D8E7}"/>
              </a:ext>
            </a:extLst>
          </p:cNvPr>
          <p:cNvSpPr>
            <a:spLocks noGrp="1"/>
          </p:cNvSpPr>
          <p:nvPr>
            <p:ph type="title"/>
          </p:nvPr>
        </p:nvSpPr>
        <p:spPr/>
        <p:txBody>
          <a:bodyPr/>
          <a:lstStyle/>
          <a:p>
            <a:r>
              <a:rPr lang="en-US">
                <a:solidFill>
                  <a:schemeClr val="accent6"/>
                </a:solidFill>
              </a:rPr>
              <a:t>Conversation health check | Measures</a:t>
            </a:r>
          </a:p>
        </p:txBody>
      </p:sp>
      <p:graphicFrame>
        <p:nvGraphicFramePr>
          <p:cNvPr id="4" name="Table 3">
            <a:extLst>
              <a:ext uri="{FF2B5EF4-FFF2-40B4-BE49-F238E27FC236}">
                <a16:creationId xmlns:a16="http://schemas.microsoft.com/office/drawing/2014/main" id="{B2E05EF5-7572-4E54-92B3-ADEE99BBE33B}"/>
              </a:ext>
            </a:extLst>
          </p:cNvPr>
          <p:cNvGraphicFramePr>
            <a:graphicFrameLocks noGrp="1"/>
          </p:cNvGraphicFramePr>
          <p:nvPr>
            <p:extLst>
              <p:ext uri="{D42A27DB-BD31-4B8C-83A1-F6EECF244321}">
                <p14:modId xmlns:p14="http://schemas.microsoft.com/office/powerpoint/2010/main" val="381074708"/>
              </p:ext>
            </p:extLst>
          </p:nvPr>
        </p:nvGraphicFramePr>
        <p:xfrm>
          <a:off x="1654839" y="1096923"/>
          <a:ext cx="8347000" cy="5463801"/>
        </p:xfrm>
        <a:graphic>
          <a:graphicData uri="http://schemas.openxmlformats.org/drawingml/2006/table">
            <a:tbl>
              <a:tblPr firstRow="1" bandRow="1">
                <a:tableStyleId>{9D7B26C5-4107-4FEC-AEDC-1716B250A1EF}</a:tableStyleId>
              </a:tblPr>
              <a:tblGrid>
                <a:gridCol w="2125309">
                  <a:extLst>
                    <a:ext uri="{9D8B030D-6E8A-4147-A177-3AD203B41FA5}">
                      <a16:colId xmlns:a16="http://schemas.microsoft.com/office/drawing/2014/main" val="1133962737"/>
                    </a:ext>
                  </a:extLst>
                </a:gridCol>
                <a:gridCol w="3355942">
                  <a:extLst>
                    <a:ext uri="{9D8B030D-6E8A-4147-A177-3AD203B41FA5}">
                      <a16:colId xmlns:a16="http://schemas.microsoft.com/office/drawing/2014/main" val="1208164517"/>
                    </a:ext>
                  </a:extLst>
                </a:gridCol>
                <a:gridCol w="2865749">
                  <a:extLst>
                    <a:ext uri="{9D8B030D-6E8A-4147-A177-3AD203B41FA5}">
                      <a16:colId xmlns:a16="http://schemas.microsoft.com/office/drawing/2014/main" val="1435680552"/>
                    </a:ext>
                  </a:extLst>
                </a:gridCol>
              </a:tblGrid>
              <a:tr h="265027">
                <a:tc>
                  <a:txBody>
                    <a:bodyPr/>
                    <a:lstStyle/>
                    <a:p>
                      <a:pPr lvl="0" algn="l">
                        <a:buNone/>
                      </a:pPr>
                      <a:r>
                        <a:rPr lang="en-US" sz="1200">
                          <a:effectLst/>
                        </a:rPr>
                        <a:t>KPI's</a:t>
                      </a:r>
                      <a:endParaRPr lang="en-US"/>
                    </a:p>
                  </a:txBody>
                  <a:tcPr marL="9524" marR="9524" marT="9524" marB="0"/>
                </a:tc>
                <a:tc>
                  <a:txBody>
                    <a:bodyPr/>
                    <a:lstStyle/>
                    <a:p>
                      <a:pPr lvl="0" algn="ctr">
                        <a:buNone/>
                      </a:pPr>
                      <a:r>
                        <a:rPr lang="en-US" sz="1200" b="1" u="none" strike="noStrike" noProof="0">
                          <a:effectLst/>
                        </a:rPr>
                        <a:t>Healthy Conversation</a:t>
                      </a:r>
                      <a:endParaRPr lang="en-US" b="1"/>
                    </a:p>
                  </a:txBody>
                  <a:tcPr marL="9524" marR="9524" marT="9524" marB="0"/>
                </a:tc>
                <a:tc>
                  <a:txBody>
                    <a:bodyPr/>
                    <a:lstStyle/>
                    <a:p>
                      <a:pPr lvl="0" algn="ctr">
                        <a:buNone/>
                      </a:pPr>
                      <a:r>
                        <a:rPr lang="en-US" sz="1200" b="1" u="none" strike="noStrike" noProof="0">
                          <a:effectLst/>
                        </a:rPr>
                        <a:t>Unhealthy Conversation</a:t>
                      </a:r>
                      <a:endParaRPr lang="en-US" b="1"/>
                    </a:p>
                  </a:txBody>
                  <a:tcPr marL="9524" marR="9524" marT="9524" marB="0"/>
                </a:tc>
                <a:extLst>
                  <a:ext uri="{0D108BD9-81ED-4DB2-BD59-A6C34878D82A}">
                    <a16:rowId xmlns:a16="http://schemas.microsoft.com/office/drawing/2014/main" val="2840681972"/>
                  </a:ext>
                </a:extLst>
              </a:tr>
              <a:tr h="265028">
                <a:tc>
                  <a:txBody>
                    <a:bodyPr/>
                    <a:lstStyle/>
                    <a:p>
                      <a:pPr lvl="0" algn="l">
                        <a:buNone/>
                      </a:pPr>
                      <a:r>
                        <a:rPr lang="en-US" sz="1200" b="1">
                          <a:effectLst/>
                        </a:rPr>
                        <a:t>case_key</a:t>
                      </a:r>
                      <a:endParaRPr lang="en-US" sz="1200" b="1" err="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ADB-20887584-S5X7</a:t>
                      </a:r>
                      <a:endParaRPr lang="en-US"/>
                    </a:p>
                  </a:txBody>
                  <a:tcPr marL="9524" marR="9524" marT="9524" marB="0"/>
                </a:tc>
                <a:tc>
                  <a:txBody>
                    <a:bodyPr/>
                    <a:lstStyle/>
                    <a:p>
                      <a:pPr lvl="0" algn="ctr">
                        <a:buNone/>
                      </a:pPr>
                      <a:r>
                        <a:rPr lang="en-US" sz="1200">
                          <a:effectLst/>
                        </a:rPr>
                        <a:t>ADB-18309349-Z0D2</a:t>
                      </a:r>
                      <a:endParaRPr lang="en-US" sz="1200">
                        <a:effectLst/>
                        <a:latin typeface="Var(--jp-content-font-family)"/>
                      </a:endParaRPr>
                    </a:p>
                  </a:txBody>
                  <a:tcPr marL="9524" marR="9524" marT="9524" marB="0"/>
                </a:tc>
                <a:extLst>
                  <a:ext uri="{0D108BD9-81ED-4DB2-BD59-A6C34878D82A}">
                    <a16:rowId xmlns:a16="http://schemas.microsoft.com/office/drawing/2014/main" val="1427346123"/>
                  </a:ext>
                </a:extLst>
              </a:tr>
              <a:tr h="265027">
                <a:tc>
                  <a:txBody>
                    <a:bodyPr/>
                    <a:lstStyle/>
                    <a:p>
                      <a:pPr lvl="0" algn="l">
                        <a:buNone/>
                      </a:pPr>
                      <a:r>
                        <a:rPr lang="en-US" sz="1200" b="1" u="none" strike="noStrike" noProof="0">
                          <a:effectLst/>
                        </a:rPr>
                        <a:t>csat_score</a:t>
                      </a:r>
                      <a:endParaRPr lang="en-US" sz="1200" b="1" err="1">
                        <a:effectLst/>
                      </a:endParaRPr>
                    </a:p>
                  </a:txBody>
                  <a:tcPr marL="9524" marR="9524" marT="9524" marB="0"/>
                </a:tc>
                <a:tc>
                  <a:txBody>
                    <a:bodyPr/>
                    <a:lstStyle/>
                    <a:p>
                      <a:pPr lvl="0" algn="ctr">
                        <a:buNone/>
                      </a:pPr>
                      <a:r>
                        <a:rPr lang="en-US" sz="1200">
                          <a:effectLst/>
                        </a:rPr>
                        <a:t>4</a:t>
                      </a:r>
                    </a:p>
                  </a:txBody>
                  <a:tcPr marL="9524" marR="9524" marT="9524" marB="0"/>
                </a:tc>
                <a:tc>
                  <a:txBody>
                    <a:bodyPr/>
                    <a:lstStyle/>
                    <a:p>
                      <a:pPr lvl="0" algn="ctr">
                        <a:buNone/>
                      </a:pPr>
                      <a:r>
                        <a:rPr lang="en-US" sz="1200">
                          <a:effectLst/>
                        </a:rPr>
                        <a:t>1</a:t>
                      </a:r>
                      <a:endParaRPr lang="en-US" sz="1200">
                        <a:effectLst/>
                        <a:latin typeface="Var(--jp-content-font-family)"/>
                      </a:endParaRPr>
                    </a:p>
                  </a:txBody>
                  <a:tcPr marL="9524" marR="9524" marT="9524" marB="0"/>
                </a:tc>
                <a:extLst>
                  <a:ext uri="{0D108BD9-81ED-4DB2-BD59-A6C34878D82A}">
                    <a16:rowId xmlns:a16="http://schemas.microsoft.com/office/drawing/2014/main" val="4228770082"/>
                  </a:ext>
                </a:extLst>
              </a:tr>
              <a:tr h="265026">
                <a:tc>
                  <a:txBody>
                    <a:bodyPr/>
                    <a:lstStyle/>
                    <a:p>
                      <a:pPr lvl="0" algn="l">
                        <a:buNone/>
                      </a:pPr>
                      <a:r>
                        <a:rPr lang="en-US" sz="1200" b="1" u="none" strike="noStrike" noProof="0">
                          <a:effectLst/>
                        </a:rPr>
                        <a:t>conversation_health_score</a:t>
                      </a:r>
                      <a:endParaRPr lang="en-US" sz="1200" b="1" i="0" u="none" strike="noStrike" noProof="0" err="1">
                        <a:effectLst/>
                        <a:latin typeface="Adobe Clean SemiLight"/>
                      </a:endParaRPr>
                    </a:p>
                  </a:txBody>
                  <a:tcPr marL="9524" marR="9524" marT="9524" marB="0"/>
                </a:tc>
                <a:tc>
                  <a:txBody>
                    <a:bodyPr/>
                    <a:lstStyle/>
                    <a:p>
                      <a:pPr lvl="0" algn="ctr">
                        <a:buNone/>
                      </a:pPr>
                      <a:r>
                        <a:rPr lang="en-US" sz="1200">
                          <a:effectLst/>
                        </a:rPr>
                        <a:t>1.1</a:t>
                      </a:r>
                    </a:p>
                  </a:txBody>
                  <a:tcPr marL="9524" marR="9524" marT="9524" marB="0"/>
                </a:tc>
                <a:tc>
                  <a:txBody>
                    <a:bodyPr/>
                    <a:lstStyle/>
                    <a:p>
                      <a:pPr lvl="0" algn="ctr">
                        <a:buNone/>
                      </a:pPr>
                      <a:r>
                        <a:rPr lang="en-US" sz="1200">
                          <a:effectLst/>
                        </a:rPr>
                        <a:t>-7</a:t>
                      </a:r>
                    </a:p>
                  </a:txBody>
                  <a:tcPr marL="9524" marR="9524" marT="9524" marB="0"/>
                </a:tc>
                <a:extLst>
                  <a:ext uri="{0D108BD9-81ED-4DB2-BD59-A6C34878D82A}">
                    <a16:rowId xmlns:a16="http://schemas.microsoft.com/office/drawing/2014/main" val="4128615435"/>
                  </a:ext>
                </a:extLst>
              </a:tr>
              <a:tr h="278280">
                <a:tc>
                  <a:txBody>
                    <a:bodyPr/>
                    <a:lstStyle/>
                    <a:p>
                      <a:pPr lvl="0" algn="l">
                        <a:buNone/>
                      </a:pPr>
                      <a:r>
                        <a:rPr lang="en-US" sz="1200" b="1">
                          <a:effectLst/>
                        </a:rPr>
                        <a:t>sla_breach_count</a:t>
                      </a:r>
                      <a:endParaRPr lang="en-US" sz="1200" b="1" err="1">
                        <a:effectLst/>
                        <a:latin typeface="Var(--jp-content-font-family)"/>
                      </a:endParaRPr>
                    </a:p>
                  </a:txBody>
                  <a:tcPr marL="9524" marR="9524" marT="9524" marB="0"/>
                </a:tc>
                <a:tc>
                  <a:txBody>
                    <a:bodyPr/>
                    <a:lstStyle/>
                    <a:p>
                      <a:pPr lvl="0" algn="ctr">
                        <a:buNone/>
                      </a:pPr>
                      <a:r>
                        <a:rPr lang="en-US" sz="1200">
                          <a:effectLst/>
                        </a:rPr>
                        <a:t>2</a:t>
                      </a:r>
                    </a:p>
                  </a:txBody>
                  <a:tcPr marL="9524" marR="9524" marT="9524" marB="0"/>
                </a:tc>
                <a:tc>
                  <a:txBody>
                    <a:bodyPr/>
                    <a:lstStyle/>
                    <a:p>
                      <a:pPr lvl="0" algn="ctr">
                        <a:buNone/>
                      </a:pPr>
                      <a:r>
                        <a:rPr lang="en-US" sz="1200">
                          <a:effectLst/>
                        </a:rPr>
                        <a:t>3</a:t>
                      </a:r>
                      <a:endParaRPr lang="en-US" sz="1200">
                        <a:effectLst/>
                        <a:latin typeface="Var(--jp-content-font-family)"/>
                      </a:endParaRPr>
                    </a:p>
                  </a:txBody>
                  <a:tcPr marL="9524" marR="9524" marT="9524" marB="0"/>
                </a:tc>
                <a:extLst>
                  <a:ext uri="{0D108BD9-81ED-4DB2-BD59-A6C34878D82A}">
                    <a16:rowId xmlns:a16="http://schemas.microsoft.com/office/drawing/2014/main" val="3714077827"/>
                  </a:ext>
                </a:extLst>
              </a:tr>
              <a:tr h="265028">
                <a:tc>
                  <a:txBody>
                    <a:bodyPr/>
                    <a:lstStyle/>
                    <a:p>
                      <a:pPr lvl="0" algn="l">
                        <a:buNone/>
                      </a:pPr>
                      <a:r>
                        <a:rPr lang="en-US" sz="1200" b="1">
                          <a:effectLst/>
                        </a:rPr>
                        <a:t>cesscore</a:t>
                      </a:r>
                      <a:endParaRPr lang="en-US" sz="1200" b="1" err="1">
                        <a:effectLst/>
                        <a:latin typeface="Var(--jp-content-font-family)"/>
                      </a:endParaRPr>
                    </a:p>
                  </a:txBody>
                  <a:tcPr marL="9524" marR="9524" marT="9524" marB="0"/>
                </a:tc>
                <a:tc>
                  <a:txBody>
                    <a:bodyPr/>
                    <a:lstStyle/>
                    <a:p>
                      <a:pPr lvl="0" algn="ctr">
                        <a:buNone/>
                      </a:pPr>
                      <a:r>
                        <a:rPr lang="en-US" sz="1200">
                          <a:effectLst/>
                        </a:rPr>
                        <a:t>4</a:t>
                      </a:r>
                    </a:p>
                  </a:txBody>
                  <a:tcPr marL="9524" marR="9524" marT="9524" marB="0"/>
                </a:tc>
                <a:tc>
                  <a:txBody>
                    <a:bodyPr/>
                    <a:lstStyle/>
                    <a:p>
                      <a:pPr lvl="0" algn="ctr">
                        <a:buNone/>
                      </a:pPr>
                      <a:r>
                        <a:rPr lang="en-US" sz="1200">
                          <a:effectLst/>
                        </a:rPr>
                        <a:t>1</a:t>
                      </a:r>
                      <a:endParaRPr lang="en-US" sz="1200">
                        <a:effectLst/>
                        <a:latin typeface="Var(--jp-content-font-family)"/>
                      </a:endParaRPr>
                    </a:p>
                  </a:txBody>
                  <a:tcPr marL="9524" marR="9524" marT="9524" marB="0"/>
                </a:tc>
                <a:extLst>
                  <a:ext uri="{0D108BD9-81ED-4DB2-BD59-A6C34878D82A}">
                    <a16:rowId xmlns:a16="http://schemas.microsoft.com/office/drawing/2014/main" val="3610476270"/>
                  </a:ext>
                </a:extLst>
              </a:tr>
              <a:tr h="278280">
                <a:tc>
                  <a:txBody>
                    <a:bodyPr/>
                    <a:lstStyle/>
                    <a:p>
                      <a:pPr lvl="0" algn="l">
                        <a:buNone/>
                      </a:pPr>
                      <a:r>
                        <a:rPr lang="en-US" sz="1200" b="1" err="1">
                          <a:effectLst/>
                        </a:rPr>
                        <a:t>fcrscore</a:t>
                      </a:r>
                      <a:endParaRPr lang="en-US" sz="1200" b="1">
                        <a:effectLst/>
                        <a:latin typeface="Var(--jp-content-font-family)"/>
                      </a:endParaRPr>
                    </a:p>
                  </a:txBody>
                  <a:tcPr marL="9524" marR="9524" marT="9524" marB="0"/>
                </a:tc>
                <a:tc>
                  <a:txBody>
                    <a:bodyPr/>
                    <a:lstStyle/>
                    <a:p>
                      <a:pPr lvl="0" algn="ctr">
                        <a:buNone/>
                      </a:pPr>
                      <a:r>
                        <a:rPr lang="en-US" sz="1200">
                          <a:effectLst/>
                        </a:rPr>
                        <a:t>1</a:t>
                      </a:r>
                      <a:endParaRPr lang="en-US" sz="1200">
                        <a:effectLst/>
                        <a:latin typeface="Var(--jp-content-font-family)"/>
                      </a:endParaRPr>
                    </a:p>
                  </a:txBody>
                  <a:tcPr marL="9524" marR="9524" marT="9524" marB="0"/>
                </a:tc>
                <a:tc>
                  <a:txBody>
                    <a:bodyPr/>
                    <a:lstStyle/>
                    <a:p>
                      <a:pPr lvl="0" algn="ctr">
                        <a:buNone/>
                      </a:pPr>
                      <a:r>
                        <a:rPr lang="en-US" sz="1200">
                          <a:effectLst/>
                        </a:rPr>
                        <a:t>0</a:t>
                      </a:r>
                      <a:endParaRPr lang="en-US" sz="1200">
                        <a:effectLst/>
                        <a:latin typeface="Var(--jp-content-font-family)"/>
                      </a:endParaRPr>
                    </a:p>
                  </a:txBody>
                  <a:tcPr marL="9524" marR="9524" marT="9524" marB="0"/>
                </a:tc>
                <a:extLst>
                  <a:ext uri="{0D108BD9-81ED-4DB2-BD59-A6C34878D82A}">
                    <a16:rowId xmlns:a16="http://schemas.microsoft.com/office/drawing/2014/main" val="1099122860"/>
                  </a:ext>
                </a:extLst>
              </a:tr>
              <a:tr h="278280">
                <a:tc>
                  <a:txBody>
                    <a:bodyPr/>
                    <a:lstStyle/>
                    <a:p>
                      <a:pPr lvl="0" algn="l">
                        <a:buNone/>
                      </a:pPr>
                      <a:r>
                        <a:rPr lang="en-US" sz="1200" b="1" err="1">
                          <a:effectLst/>
                        </a:rPr>
                        <a:t>conv_closure_key</a:t>
                      </a:r>
                      <a:endParaRPr lang="en-US" sz="1200" b="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CONSUMER</a:t>
                      </a:r>
                      <a:endParaRPr lang="en-US"/>
                    </a:p>
                  </a:txBody>
                  <a:tcPr marL="9524" marR="9524" marT="9524" marB="0"/>
                </a:tc>
                <a:tc>
                  <a:txBody>
                    <a:bodyPr/>
                    <a:lstStyle/>
                    <a:p>
                      <a:pPr lvl="0" algn="ctr">
                        <a:buNone/>
                      </a:pPr>
                      <a:r>
                        <a:rPr lang="en-US" sz="1200">
                          <a:effectLst/>
                        </a:rPr>
                        <a:t>CONSUMER</a:t>
                      </a:r>
                      <a:endParaRPr lang="en-US" sz="1200">
                        <a:effectLst/>
                        <a:latin typeface="Var(--jp-content-font-family)"/>
                      </a:endParaRPr>
                    </a:p>
                  </a:txBody>
                  <a:tcPr marL="9524" marR="9524" marT="9524" marB="0"/>
                </a:tc>
                <a:extLst>
                  <a:ext uri="{0D108BD9-81ED-4DB2-BD59-A6C34878D82A}">
                    <a16:rowId xmlns:a16="http://schemas.microsoft.com/office/drawing/2014/main" val="1971150986"/>
                  </a:ext>
                </a:extLst>
              </a:tr>
              <a:tr h="278280">
                <a:tc>
                  <a:txBody>
                    <a:bodyPr/>
                    <a:lstStyle/>
                    <a:p>
                      <a:pPr lvl="0" algn="l">
                        <a:buNone/>
                      </a:pPr>
                      <a:r>
                        <a:rPr lang="en-US" sz="1200">
                          <a:effectLst/>
                        </a:rPr>
                        <a:t>agent_tenure_days</a:t>
                      </a:r>
                      <a:endParaRPr lang="en-US" sz="1200" b="1" err="1">
                        <a:effectLst/>
                        <a:latin typeface="Var(--jp-content-font-family)"/>
                      </a:endParaRPr>
                    </a:p>
                  </a:txBody>
                  <a:tcPr marL="9524" marR="9524" marT="9524" marB="0"/>
                </a:tc>
                <a:tc>
                  <a:txBody>
                    <a:bodyPr/>
                    <a:lstStyle/>
                    <a:p>
                      <a:pPr lvl="0" algn="ctr">
                        <a:buNone/>
                      </a:pPr>
                      <a:r>
                        <a:rPr lang="en-US" sz="1200">
                          <a:effectLst/>
                        </a:rPr>
                        <a:t>50</a:t>
                      </a:r>
                    </a:p>
                  </a:txBody>
                  <a:tcPr marL="9524" marR="9524" marT="9524" marB="0"/>
                </a:tc>
                <a:tc>
                  <a:txBody>
                    <a:bodyPr/>
                    <a:lstStyle/>
                    <a:p>
                      <a:pPr lvl="0" algn="ctr">
                        <a:buNone/>
                      </a:pPr>
                      <a:r>
                        <a:rPr lang="en-US" sz="1200">
                          <a:effectLst/>
                        </a:rPr>
                        <a:t>72</a:t>
                      </a:r>
                      <a:endParaRPr lang="en-US" sz="1200">
                        <a:effectLst/>
                        <a:latin typeface="Var(--jp-content-font-family)"/>
                      </a:endParaRPr>
                    </a:p>
                  </a:txBody>
                  <a:tcPr marL="9524" marR="9524" marT="9524" marB="0"/>
                </a:tc>
                <a:extLst>
                  <a:ext uri="{0D108BD9-81ED-4DB2-BD59-A6C34878D82A}">
                    <a16:rowId xmlns:a16="http://schemas.microsoft.com/office/drawing/2014/main" val="2038369674"/>
                  </a:ext>
                </a:extLst>
              </a:tr>
              <a:tr h="265027">
                <a:tc>
                  <a:txBody>
                    <a:bodyPr/>
                    <a:lstStyle/>
                    <a:p>
                      <a:pPr lvl="0" algn="l">
                        <a:buNone/>
                      </a:pPr>
                      <a:r>
                        <a:rPr lang="en-US" sz="1200">
                          <a:effectLst/>
                        </a:rPr>
                        <a:t>wait_time</a:t>
                      </a:r>
                      <a:endParaRPr lang="en-US" sz="1200" b="1" err="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135.755</a:t>
                      </a:r>
                      <a:endParaRPr lang="en-US"/>
                    </a:p>
                  </a:txBody>
                  <a:tcPr marL="9524" marR="9524" marT="9524" marB="0"/>
                </a:tc>
                <a:tc>
                  <a:txBody>
                    <a:bodyPr/>
                    <a:lstStyle/>
                    <a:p>
                      <a:pPr lvl="0" algn="ctr">
                        <a:buNone/>
                      </a:pPr>
                      <a:r>
                        <a:rPr lang="en-US" sz="1200">
                          <a:effectLst/>
                        </a:rPr>
                        <a:t>4.027</a:t>
                      </a:r>
                      <a:endParaRPr lang="en-US" sz="1200">
                        <a:effectLst/>
                        <a:latin typeface="Var(--jp-content-font-family)"/>
                      </a:endParaRPr>
                    </a:p>
                  </a:txBody>
                  <a:tcPr marL="9524" marR="9524" marT="9524" marB="0"/>
                </a:tc>
                <a:extLst>
                  <a:ext uri="{0D108BD9-81ED-4DB2-BD59-A6C34878D82A}">
                    <a16:rowId xmlns:a16="http://schemas.microsoft.com/office/drawing/2014/main" val="2238189769"/>
                  </a:ext>
                </a:extLst>
              </a:tr>
              <a:tr h="265026">
                <a:tc>
                  <a:txBody>
                    <a:bodyPr/>
                    <a:lstStyle/>
                    <a:p>
                      <a:pPr lvl="0" algn="l">
                        <a:buNone/>
                      </a:pPr>
                      <a:r>
                        <a:rPr lang="en-US" sz="1200">
                          <a:effectLst/>
                        </a:rPr>
                        <a:t>complete_duration</a:t>
                      </a:r>
                      <a:endParaRPr lang="en-US" sz="1200" b="1" err="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5018.69</a:t>
                      </a:r>
                      <a:endParaRPr lang="en-US"/>
                    </a:p>
                  </a:txBody>
                  <a:tcPr marL="9524" marR="9524" marT="9524" marB="0"/>
                </a:tc>
                <a:tc>
                  <a:txBody>
                    <a:bodyPr/>
                    <a:lstStyle/>
                    <a:p>
                      <a:pPr lvl="0" algn="ctr">
                        <a:buNone/>
                      </a:pPr>
                      <a:r>
                        <a:rPr lang="en-US" sz="1200">
                          <a:effectLst/>
                        </a:rPr>
                        <a:t>3898.73</a:t>
                      </a:r>
                      <a:endParaRPr lang="en-US" sz="1200">
                        <a:effectLst/>
                        <a:latin typeface="Var(--jp-content-font-family)"/>
                      </a:endParaRPr>
                    </a:p>
                  </a:txBody>
                  <a:tcPr marL="9524" marR="9524" marT="9524" marB="0"/>
                </a:tc>
                <a:extLst>
                  <a:ext uri="{0D108BD9-81ED-4DB2-BD59-A6C34878D82A}">
                    <a16:rowId xmlns:a16="http://schemas.microsoft.com/office/drawing/2014/main" val="3513905431"/>
                  </a:ext>
                </a:extLst>
              </a:tr>
              <a:tr h="265026">
                <a:tc>
                  <a:txBody>
                    <a:bodyPr/>
                    <a:lstStyle/>
                    <a:p>
                      <a:pPr lvl="0" algn="l">
                        <a:buNone/>
                      </a:pPr>
                      <a:r>
                        <a:rPr lang="en-US" sz="1200" err="1">
                          <a:effectLst/>
                        </a:rPr>
                        <a:t>asynch_time</a:t>
                      </a:r>
                      <a:endParaRPr lang="en-US" sz="1200" b="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779.56</a:t>
                      </a:r>
                      <a:endParaRPr lang="en-US"/>
                    </a:p>
                  </a:txBody>
                  <a:tcPr marL="9524" marR="9524" marT="9524" marB="0"/>
                </a:tc>
                <a:tc>
                  <a:txBody>
                    <a:bodyPr/>
                    <a:lstStyle/>
                    <a:p>
                      <a:pPr lvl="0" algn="ctr">
                        <a:buNone/>
                      </a:pPr>
                      <a:r>
                        <a:rPr lang="en-US" sz="1200">
                          <a:effectLst/>
                        </a:rPr>
                        <a:t>0</a:t>
                      </a:r>
                      <a:endParaRPr lang="en-US" sz="1200">
                        <a:effectLst/>
                        <a:latin typeface="Var(--jp-content-font-family)"/>
                      </a:endParaRPr>
                    </a:p>
                  </a:txBody>
                  <a:tcPr marL="9524" marR="9524" marT="9524" marB="0"/>
                </a:tc>
                <a:extLst>
                  <a:ext uri="{0D108BD9-81ED-4DB2-BD59-A6C34878D82A}">
                    <a16:rowId xmlns:a16="http://schemas.microsoft.com/office/drawing/2014/main" val="4226785810"/>
                  </a:ext>
                </a:extLst>
              </a:tr>
              <a:tr h="265026">
                <a:tc>
                  <a:txBody>
                    <a:bodyPr/>
                    <a:lstStyle/>
                    <a:p>
                      <a:pPr lvl="0" algn="l">
                        <a:buNone/>
                      </a:pPr>
                      <a:r>
                        <a:rPr lang="en-US" sz="1200" err="1">
                          <a:effectLst/>
                        </a:rPr>
                        <a:t>avg_response_cust</a:t>
                      </a:r>
                      <a:endParaRPr lang="en-US" sz="1200" b="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107.55</a:t>
                      </a:r>
                      <a:endParaRPr lang="en-US"/>
                    </a:p>
                  </a:txBody>
                  <a:tcPr marL="9524" marR="9524" marT="9524" marB="0"/>
                </a:tc>
                <a:tc>
                  <a:txBody>
                    <a:bodyPr/>
                    <a:lstStyle/>
                    <a:p>
                      <a:pPr lvl="0" algn="ctr">
                        <a:buNone/>
                      </a:pPr>
                      <a:r>
                        <a:rPr lang="en-US" sz="1200">
                          <a:effectLst/>
                        </a:rPr>
                        <a:t>33.33</a:t>
                      </a:r>
                      <a:endParaRPr lang="en-US" sz="1200">
                        <a:effectLst/>
                        <a:latin typeface="Var(--jp-content-font-family)"/>
                      </a:endParaRPr>
                    </a:p>
                  </a:txBody>
                  <a:tcPr marL="9524" marR="9524" marT="9524" marB="0"/>
                </a:tc>
                <a:extLst>
                  <a:ext uri="{0D108BD9-81ED-4DB2-BD59-A6C34878D82A}">
                    <a16:rowId xmlns:a16="http://schemas.microsoft.com/office/drawing/2014/main" val="2286884897"/>
                  </a:ext>
                </a:extLst>
              </a:tr>
              <a:tr h="265026">
                <a:tc>
                  <a:txBody>
                    <a:bodyPr/>
                    <a:lstStyle/>
                    <a:p>
                      <a:pPr lvl="0" algn="l">
                        <a:buNone/>
                      </a:pPr>
                      <a:r>
                        <a:rPr lang="en-US" sz="1200">
                          <a:effectLst/>
                        </a:rPr>
                        <a:t>avg_response_agnt</a:t>
                      </a:r>
                      <a:endParaRPr lang="en-US" sz="1200" b="1" err="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74.40</a:t>
                      </a:r>
                      <a:endParaRPr lang="en-US"/>
                    </a:p>
                  </a:txBody>
                  <a:tcPr marL="9524" marR="9524" marT="9524" marB="0"/>
                </a:tc>
                <a:tc>
                  <a:txBody>
                    <a:bodyPr/>
                    <a:lstStyle/>
                    <a:p>
                      <a:pPr lvl="0" algn="ctr">
                        <a:buNone/>
                      </a:pPr>
                      <a:r>
                        <a:rPr lang="en-US" sz="1200">
                          <a:effectLst/>
                        </a:rPr>
                        <a:t>88.83</a:t>
                      </a:r>
                      <a:endParaRPr lang="en-US" sz="1200">
                        <a:effectLst/>
                        <a:latin typeface="Var(--jp-content-font-family)"/>
                      </a:endParaRPr>
                    </a:p>
                  </a:txBody>
                  <a:tcPr marL="9524" marR="9524" marT="9524" marB="0"/>
                </a:tc>
                <a:extLst>
                  <a:ext uri="{0D108BD9-81ED-4DB2-BD59-A6C34878D82A}">
                    <a16:rowId xmlns:a16="http://schemas.microsoft.com/office/drawing/2014/main" val="1307829580"/>
                  </a:ext>
                </a:extLst>
              </a:tr>
              <a:tr h="265026">
                <a:tc>
                  <a:txBody>
                    <a:bodyPr/>
                    <a:lstStyle/>
                    <a:p>
                      <a:pPr lvl="0" algn="l">
                        <a:buNone/>
                      </a:pPr>
                      <a:r>
                        <a:rPr lang="en-US" sz="1200">
                          <a:effectLst/>
                        </a:rPr>
                        <a:t>agent_handle_time</a:t>
                      </a:r>
                      <a:endParaRPr lang="en-US" sz="1200" b="1" err="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4173.01</a:t>
                      </a:r>
                      <a:endParaRPr lang="en-US"/>
                    </a:p>
                  </a:txBody>
                  <a:tcPr marL="9524" marR="9524" marT="9524" marB="0"/>
                </a:tc>
                <a:tc>
                  <a:txBody>
                    <a:bodyPr/>
                    <a:lstStyle/>
                    <a:p>
                      <a:pPr lvl="0" algn="ctr">
                        <a:buNone/>
                      </a:pPr>
                      <a:r>
                        <a:rPr lang="en-US" sz="1200">
                          <a:effectLst/>
                        </a:rPr>
                        <a:t>3867.15</a:t>
                      </a:r>
                      <a:endParaRPr lang="en-US" sz="1200">
                        <a:effectLst/>
                        <a:latin typeface="Var(--jp-content-font-family)"/>
                      </a:endParaRPr>
                    </a:p>
                  </a:txBody>
                  <a:tcPr marL="9524" marR="9524" marT="9524" marB="0"/>
                </a:tc>
                <a:extLst>
                  <a:ext uri="{0D108BD9-81ED-4DB2-BD59-A6C34878D82A}">
                    <a16:rowId xmlns:a16="http://schemas.microsoft.com/office/drawing/2014/main" val="1418821272"/>
                  </a:ext>
                </a:extLst>
              </a:tr>
              <a:tr h="265026">
                <a:tc>
                  <a:txBody>
                    <a:bodyPr/>
                    <a:lstStyle/>
                    <a:p>
                      <a:pPr lvl="0" algn="l">
                        <a:buNone/>
                      </a:pPr>
                      <a:r>
                        <a:rPr lang="en-US" sz="1200" err="1">
                          <a:effectLst/>
                        </a:rPr>
                        <a:t>close_time</a:t>
                      </a:r>
                      <a:endParaRPr lang="en-US" sz="1200" b="1">
                        <a:effectLst/>
                        <a:latin typeface="Var(--jp-content-font-family)"/>
                      </a:endParaRPr>
                    </a:p>
                  </a:txBody>
                  <a:tcPr marL="9524" marR="9524" marT="9524" marB="0"/>
                </a:tc>
                <a:tc>
                  <a:txBody>
                    <a:bodyPr/>
                    <a:lstStyle/>
                    <a:p>
                      <a:pPr lvl="0" algn="ctr">
                        <a:buNone/>
                      </a:pPr>
                      <a:r>
                        <a:rPr lang="en-US" sz="1200" b="0" i="0" u="none" strike="noStrike" noProof="0">
                          <a:effectLst/>
                          <a:latin typeface="Adobe Clean SemiLight"/>
                        </a:rPr>
                        <a:t>8.31</a:t>
                      </a:r>
                      <a:endParaRPr lang="en-US"/>
                    </a:p>
                  </a:txBody>
                  <a:tcPr marL="9524" marR="9524" marT="9524" marB="0"/>
                </a:tc>
                <a:tc>
                  <a:txBody>
                    <a:bodyPr/>
                    <a:lstStyle/>
                    <a:p>
                      <a:pPr lvl="0" algn="ctr">
                        <a:buNone/>
                      </a:pPr>
                      <a:r>
                        <a:rPr lang="en-US" sz="1200">
                          <a:effectLst/>
                        </a:rPr>
                        <a:t>27.55</a:t>
                      </a:r>
                      <a:endParaRPr lang="en-US" sz="1200">
                        <a:effectLst/>
                        <a:latin typeface="Var(--jp-content-font-family)"/>
                      </a:endParaRPr>
                    </a:p>
                  </a:txBody>
                  <a:tcPr marL="9524" marR="9524" marT="9524" marB="0"/>
                </a:tc>
                <a:extLst>
                  <a:ext uri="{0D108BD9-81ED-4DB2-BD59-A6C34878D82A}">
                    <a16:rowId xmlns:a16="http://schemas.microsoft.com/office/drawing/2014/main" val="3122074055"/>
                  </a:ext>
                </a:extLst>
              </a:tr>
              <a:tr h="265026">
                <a:tc>
                  <a:txBody>
                    <a:bodyPr/>
                    <a:lstStyle/>
                    <a:p>
                      <a:pPr lvl="0" algn="l">
                        <a:buNone/>
                      </a:pPr>
                      <a:r>
                        <a:rPr lang="en-US" sz="1200">
                          <a:effectLst/>
                        </a:rPr>
                        <a:t>no_of_turns_per_conversation</a:t>
                      </a:r>
                      <a:endParaRPr lang="en-US" sz="1200" b="1" err="1">
                        <a:effectLst/>
                        <a:latin typeface="Var(--jp-content-font-family)"/>
                      </a:endParaRPr>
                    </a:p>
                  </a:txBody>
                  <a:tcPr marL="9524" marR="9524" marT="9524" marB="0"/>
                </a:tc>
                <a:tc>
                  <a:txBody>
                    <a:bodyPr/>
                    <a:lstStyle/>
                    <a:p>
                      <a:pPr lvl="0" algn="ctr">
                        <a:buNone/>
                      </a:pPr>
                      <a:r>
                        <a:rPr lang="en-US" sz="1200">
                          <a:effectLst/>
                        </a:rPr>
                        <a:t>45</a:t>
                      </a:r>
                    </a:p>
                  </a:txBody>
                  <a:tcPr marL="9524" marR="9524" marT="9524" marB="0"/>
                </a:tc>
                <a:tc>
                  <a:txBody>
                    <a:bodyPr/>
                    <a:lstStyle/>
                    <a:p>
                      <a:pPr lvl="0" algn="ctr">
                        <a:buNone/>
                      </a:pPr>
                      <a:r>
                        <a:rPr lang="en-US" sz="1200">
                          <a:effectLst/>
                        </a:rPr>
                        <a:t>42</a:t>
                      </a:r>
                      <a:endParaRPr lang="en-US" sz="1200">
                        <a:effectLst/>
                        <a:latin typeface="Var(--jp-content-font-family)"/>
                      </a:endParaRPr>
                    </a:p>
                  </a:txBody>
                  <a:tcPr marL="9524" marR="9524" marT="9524" marB="0"/>
                </a:tc>
                <a:extLst>
                  <a:ext uri="{0D108BD9-81ED-4DB2-BD59-A6C34878D82A}">
                    <a16:rowId xmlns:a16="http://schemas.microsoft.com/office/drawing/2014/main" val="1061599158"/>
                  </a:ext>
                </a:extLst>
              </a:tr>
              <a:tr h="265026">
                <a:tc>
                  <a:txBody>
                    <a:bodyPr/>
                    <a:lstStyle/>
                    <a:p>
                      <a:pPr lvl="0" algn="l">
                        <a:buNone/>
                      </a:pPr>
                      <a:r>
                        <a:rPr lang="en-US" sz="1200" err="1">
                          <a:effectLst/>
                        </a:rPr>
                        <a:t>no_of_agents</a:t>
                      </a:r>
                      <a:endParaRPr lang="en-US" sz="1200" b="1">
                        <a:effectLst/>
                        <a:latin typeface="Var(--jp-content-font-family)"/>
                      </a:endParaRPr>
                    </a:p>
                  </a:txBody>
                  <a:tcPr marL="9524" marR="9524" marT="9524" marB="0"/>
                </a:tc>
                <a:tc>
                  <a:txBody>
                    <a:bodyPr/>
                    <a:lstStyle/>
                    <a:p>
                      <a:pPr lvl="0" algn="ctr">
                        <a:buNone/>
                      </a:pPr>
                      <a:r>
                        <a:rPr lang="en-US" sz="1200">
                          <a:effectLst/>
                        </a:rPr>
                        <a:t>3</a:t>
                      </a:r>
                    </a:p>
                  </a:txBody>
                  <a:tcPr marL="9524" marR="9524" marT="9524" marB="0"/>
                </a:tc>
                <a:tc>
                  <a:txBody>
                    <a:bodyPr/>
                    <a:lstStyle/>
                    <a:p>
                      <a:pPr lvl="0" algn="ctr">
                        <a:buNone/>
                      </a:pPr>
                      <a:r>
                        <a:rPr lang="en-US" sz="1200">
                          <a:effectLst/>
                        </a:rPr>
                        <a:t>2</a:t>
                      </a:r>
                      <a:endParaRPr lang="en-US" sz="1200">
                        <a:effectLst/>
                        <a:latin typeface="Var(--jp-content-font-family)"/>
                      </a:endParaRPr>
                    </a:p>
                  </a:txBody>
                  <a:tcPr marL="9524" marR="9524" marT="9524" marB="0"/>
                </a:tc>
                <a:extLst>
                  <a:ext uri="{0D108BD9-81ED-4DB2-BD59-A6C34878D82A}">
                    <a16:rowId xmlns:a16="http://schemas.microsoft.com/office/drawing/2014/main" val="3821851477"/>
                  </a:ext>
                </a:extLst>
              </a:tr>
              <a:tr h="265026">
                <a:tc>
                  <a:txBody>
                    <a:bodyPr/>
                    <a:lstStyle/>
                    <a:p>
                      <a:pPr lvl="0" algn="l">
                        <a:buNone/>
                      </a:pPr>
                      <a:r>
                        <a:rPr lang="en-US" sz="1200">
                          <a:effectLst/>
                        </a:rPr>
                        <a:t>Positive sentiment words</a:t>
                      </a:r>
                    </a:p>
                  </a:txBody>
                  <a:tcPr marL="9524" marR="9524" marT="9524" marB="0"/>
                </a:tc>
                <a:tc>
                  <a:txBody>
                    <a:bodyPr/>
                    <a:lstStyle/>
                    <a:p>
                      <a:pPr lvl="0" algn="l">
                        <a:buNone/>
                      </a:pPr>
                      <a:r>
                        <a:rPr lang="en-US" sz="1200" b="0" u="none" strike="noStrike" noProof="0">
                          <a:effectLst/>
                        </a:rPr>
                        <a:t>Best, Great, Date</a:t>
                      </a:r>
                    </a:p>
                  </a:txBody>
                  <a:tcPr marL="9524" marR="9524" marT="9524" marB="0"/>
                </a:tc>
                <a:tc>
                  <a:txBody>
                    <a:bodyPr/>
                    <a:lstStyle/>
                    <a:p>
                      <a:pPr lvl="0" algn="l">
                        <a:buNone/>
                      </a:pPr>
                      <a:r>
                        <a:rPr lang="en-US" sz="1200">
                          <a:effectLst/>
                        </a:rPr>
                        <a:t>Help, Above, Great</a:t>
                      </a:r>
                    </a:p>
                  </a:txBody>
                  <a:tcPr marL="9524" marR="9524" marT="9524" marB="0"/>
                </a:tc>
                <a:extLst>
                  <a:ext uri="{0D108BD9-81ED-4DB2-BD59-A6C34878D82A}">
                    <a16:rowId xmlns:a16="http://schemas.microsoft.com/office/drawing/2014/main" val="2954533532"/>
                  </a:ext>
                </a:extLst>
              </a:tr>
              <a:tr h="265026">
                <a:tc>
                  <a:txBody>
                    <a:bodyPr/>
                    <a:lstStyle/>
                    <a:p>
                      <a:pPr lvl="0" algn="l">
                        <a:buNone/>
                      </a:pPr>
                      <a:r>
                        <a:rPr lang="en-US" sz="1200" err="1">
                          <a:effectLst/>
                        </a:rPr>
                        <a:t>Negetive</a:t>
                      </a:r>
                      <a:r>
                        <a:rPr lang="en-US" sz="1200">
                          <a:effectLst/>
                        </a:rPr>
                        <a:t> sentiment words</a:t>
                      </a:r>
                    </a:p>
                  </a:txBody>
                  <a:tcPr marL="9524" marR="9524" marT="9524" marB="0"/>
                </a:tc>
                <a:tc>
                  <a:txBody>
                    <a:bodyPr/>
                    <a:lstStyle/>
                    <a:p>
                      <a:pPr lvl="0" algn="l">
                        <a:buNone/>
                      </a:pPr>
                      <a:r>
                        <a:rPr lang="en-US" sz="1200">
                          <a:effectLst/>
                        </a:rPr>
                        <a:t>Work, Wait, Time, Access</a:t>
                      </a:r>
                    </a:p>
                  </a:txBody>
                  <a:tcPr marL="9524" marR="9524" marT="9524" marB="0"/>
                </a:tc>
                <a:tc>
                  <a:txBody>
                    <a:bodyPr/>
                    <a:lstStyle/>
                    <a:p>
                      <a:pPr lvl="0" algn="l">
                        <a:buNone/>
                      </a:pPr>
                      <a:r>
                        <a:rPr lang="en-US" sz="1200">
                          <a:effectLst/>
                        </a:rPr>
                        <a:t>More, O</a:t>
                      </a:r>
                      <a:r>
                        <a:rPr lang="en-US" sz="1200" b="0" u="none" strike="noStrike" noProof="0">
                          <a:effectLst/>
                        </a:rPr>
                        <a:t>vercharged, Figure, Missed, Wait, Solve, Problem, Charged, Ridiculous, Excuse</a:t>
                      </a:r>
                      <a:endParaRPr lang="en-US" sz="1200">
                        <a:effectLst/>
                      </a:endParaRPr>
                    </a:p>
                  </a:txBody>
                  <a:tcPr marL="9524" marR="9524" marT="9524" marB="0"/>
                </a:tc>
                <a:extLst>
                  <a:ext uri="{0D108BD9-81ED-4DB2-BD59-A6C34878D82A}">
                    <a16:rowId xmlns:a16="http://schemas.microsoft.com/office/drawing/2014/main" val="2394110469"/>
                  </a:ext>
                </a:extLst>
              </a:tr>
            </a:tbl>
          </a:graphicData>
        </a:graphic>
      </p:graphicFrame>
      <p:sp>
        <p:nvSpPr>
          <p:cNvPr id="2" name="TextBox 1">
            <a:extLst>
              <a:ext uri="{FF2B5EF4-FFF2-40B4-BE49-F238E27FC236}">
                <a16:creationId xmlns:a16="http://schemas.microsoft.com/office/drawing/2014/main" id="{50AC8C78-BD72-4943-A90C-C94A833EF64B}"/>
              </a:ext>
            </a:extLst>
          </p:cNvPr>
          <p:cNvSpPr txBox="1"/>
          <p:nvPr/>
        </p:nvSpPr>
        <p:spPr>
          <a:xfrm>
            <a:off x="4722812"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4187282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F491C-8EC8-4F1E-9DE3-DC5FD48C8819}"/>
              </a:ext>
            </a:extLst>
          </p:cNvPr>
          <p:cNvSpPr>
            <a:spLocks noGrp="1"/>
          </p:cNvSpPr>
          <p:nvPr>
            <p:ph type="ctrTitle"/>
          </p:nvPr>
        </p:nvSpPr>
        <p:spPr>
          <a:xfrm>
            <a:off x="795527" y="2622966"/>
            <a:ext cx="7463255" cy="2464600"/>
          </a:xfrm>
        </p:spPr>
        <p:txBody>
          <a:bodyPr wrap="square" anchor="t">
            <a:normAutofit/>
          </a:bodyPr>
          <a:lstStyle/>
          <a:p>
            <a:pPr>
              <a:lnSpc>
                <a:spcPct val="90000"/>
              </a:lnSpc>
            </a:pPr>
            <a:r>
              <a:rPr lang="en-US" sz="4000">
                <a:solidFill>
                  <a:schemeClr val="tx1">
                    <a:lumMod val="65000"/>
                    <a:lumOff val="35000"/>
                  </a:schemeClr>
                </a:solidFill>
                <a:latin typeface="Adobe Clean" panose="020B0503020404020204" pitchFamily="34" charset="0"/>
              </a:rPr>
              <a:t>H</a:t>
            </a:r>
            <a:r>
              <a:rPr lang="en-US" sz="4000" b="0" i="0">
                <a:solidFill>
                  <a:schemeClr val="tx1">
                    <a:lumMod val="65000"/>
                    <a:lumOff val="35000"/>
                  </a:schemeClr>
                </a:solidFill>
                <a:effectLst/>
                <a:latin typeface="Adobe Clean" panose="020B0503020404020204" pitchFamily="34" charset="0"/>
              </a:rPr>
              <a:t>elp our agents create meaningful connections with </a:t>
            </a:r>
            <a:r>
              <a:rPr lang="en-US" sz="4000">
                <a:solidFill>
                  <a:schemeClr val="tx1">
                    <a:lumMod val="65000"/>
                    <a:lumOff val="35000"/>
                  </a:schemeClr>
                </a:solidFill>
                <a:latin typeface="Adobe Clean" panose="020B0503020404020204" pitchFamily="34" charset="0"/>
              </a:rPr>
              <a:t>customers</a:t>
            </a:r>
            <a:r>
              <a:rPr lang="en-US" sz="4000" b="0" i="0">
                <a:solidFill>
                  <a:schemeClr val="tx1">
                    <a:lumMod val="65000"/>
                    <a:lumOff val="35000"/>
                  </a:schemeClr>
                </a:solidFill>
                <a:effectLst/>
                <a:latin typeface="Adobe Clean" panose="020B0503020404020204" pitchFamily="34" charset="0"/>
              </a:rPr>
              <a:t> and fulfil their intent at scale</a:t>
            </a:r>
            <a:endParaRPr lang="en-IN" sz="4000">
              <a:solidFill>
                <a:schemeClr val="tx1">
                  <a:lumMod val="65000"/>
                  <a:lumOff val="35000"/>
                </a:schemeClr>
              </a:solidFill>
              <a:latin typeface="Adobe Clean" panose="020B0503020404020204" pitchFamily="34" charset="0"/>
            </a:endParaRPr>
          </a:p>
        </p:txBody>
      </p:sp>
      <p:sp>
        <p:nvSpPr>
          <p:cNvPr id="3" name="TextBox 2">
            <a:extLst>
              <a:ext uri="{FF2B5EF4-FFF2-40B4-BE49-F238E27FC236}">
                <a16:creationId xmlns:a16="http://schemas.microsoft.com/office/drawing/2014/main" id="{2105A149-AF33-4FC7-9514-DA4C7FE6BDA0}"/>
              </a:ext>
            </a:extLst>
          </p:cNvPr>
          <p:cNvSpPr txBox="1"/>
          <p:nvPr/>
        </p:nvSpPr>
        <p:spPr>
          <a:xfrm>
            <a:off x="0" y="316149"/>
            <a:ext cx="3249038" cy="769441"/>
          </a:xfrm>
          <a:prstGeom prst="rect">
            <a:avLst/>
          </a:prstGeom>
          <a:noFill/>
        </p:spPr>
        <p:txBody>
          <a:bodyPr wrap="square" rtlCol="0">
            <a:spAutoFit/>
          </a:bodyPr>
          <a:lstStyle/>
          <a:p>
            <a:r>
              <a:rPr lang="en-IN" sz="4400" b="1">
                <a:solidFill>
                  <a:schemeClr val="accent6"/>
                </a:solidFill>
                <a:latin typeface="Adobe Clean" panose="020B0503020404020204" pitchFamily="34" charset="0"/>
              </a:rPr>
              <a:t>Mission</a:t>
            </a:r>
          </a:p>
        </p:txBody>
      </p:sp>
    </p:spTree>
    <p:extLst>
      <p:ext uri="{BB962C8B-B14F-4D97-AF65-F5344CB8AC3E}">
        <p14:creationId xmlns:p14="http://schemas.microsoft.com/office/powerpoint/2010/main" val="3330120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3122A4-74FA-41AF-A92E-9086AF9EDA02}"/>
              </a:ext>
            </a:extLst>
          </p:cNvPr>
          <p:cNvPicPr>
            <a:picLocks noChangeAspect="1"/>
          </p:cNvPicPr>
          <p:nvPr/>
        </p:nvPicPr>
        <p:blipFill>
          <a:blip r:embed="rId2">
            <a:alphaModFix amt="35000"/>
          </a:blip>
          <a:stretch>
            <a:fillRect/>
          </a:stretch>
        </p:blipFill>
        <p:spPr>
          <a:xfrm>
            <a:off x="-1" y="0"/>
            <a:ext cx="12188826" cy="6879997"/>
          </a:xfrm>
          <a:prstGeom prst="rect">
            <a:avLst/>
          </a:prstGeom>
        </p:spPr>
      </p:pic>
      <p:sp>
        <p:nvSpPr>
          <p:cNvPr id="5" name="Title 4">
            <a:extLst>
              <a:ext uri="{FF2B5EF4-FFF2-40B4-BE49-F238E27FC236}">
                <a16:creationId xmlns:a16="http://schemas.microsoft.com/office/drawing/2014/main" id="{10E682E0-2EAF-4B0E-81AE-0516FE30D8E7}"/>
              </a:ext>
            </a:extLst>
          </p:cNvPr>
          <p:cNvSpPr>
            <a:spLocks noGrp="1"/>
          </p:cNvSpPr>
          <p:nvPr>
            <p:ph type="title"/>
          </p:nvPr>
        </p:nvSpPr>
        <p:spPr>
          <a:xfrm>
            <a:off x="0" y="128927"/>
            <a:ext cx="11579384" cy="674518"/>
          </a:xfrm>
        </p:spPr>
        <p:txBody>
          <a:bodyPr/>
          <a:lstStyle/>
          <a:p>
            <a:r>
              <a:rPr lang="en-US">
                <a:solidFill>
                  <a:schemeClr val="accent6"/>
                </a:solidFill>
                <a:latin typeface="Adobe Clean" panose="020B0503020404020204" pitchFamily="34" charset="0"/>
              </a:rPr>
              <a:t>Why Conversation Health Score?</a:t>
            </a:r>
          </a:p>
        </p:txBody>
      </p:sp>
      <p:sp>
        <p:nvSpPr>
          <p:cNvPr id="9" name="TextBox 8">
            <a:extLst>
              <a:ext uri="{FF2B5EF4-FFF2-40B4-BE49-F238E27FC236}">
                <a16:creationId xmlns:a16="http://schemas.microsoft.com/office/drawing/2014/main" id="{829C535B-391F-45B8-A2CB-4155B8930ED1}"/>
              </a:ext>
            </a:extLst>
          </p:cNvPr>
          <p:cNvSpPr txBox="1"/>
          <p:nvPr/>
        </p:nvSpPr>
        <p:spPr>
          <a:xfrm>
            <a:off x="66642" y="1651512"/>
            <a:ext cx="10463097" cy="1631216"/>
          </a:xfrm>
          <a:prstGeom prst="rect">
            <a:avLst/>
          </a:prstGeom>
          <a:noFill/>
        </p:spPr>
        <p:txBody>
          <a:bodyPr wrap="square" lIns="91440" tIns="45720" rIns="91440" bIns="45720" anchor="t">
            <a:spAutoFit/>
          </a:bodyPr>
          <a:lstStyle/>
          <a:p>
            <a:pPr marL="295275" indent="-285750">
              <a:buFont typeface="Arial" panose="020B0604020202020204" pitchFamily="34" charset="0"/>
              <a:buChar char="•"/>
            </a:pPr>
            <a:r>
              <a:rPr lang="en-US" sz="2000">
                <a:solidFill>
                  <a:schemeClr val="tx1">
                    <a:lumMod val="65000"/>
                    <a:lumOff val="35000"/>
                  </a:schemeClr>
                </a:solidFill>
                <a:latin typeface="Adobe Clean"/>
              </a:rPr>
              <a:t>With 8M conversation handled in a year, the business wants a scalable mechanism to be able to measure the "Health" of these conversations</a:t>
            </a:r>
          </a:p>
          <a:p>
            <a:pPr marL="295275" indent="-285750">
              <a:buFont typeface="Arial" panose="020B0604020202020204" pitchFamily="34" charset="0"/>
              <a:buChar char="•"/>
            </a:pPr>
            <a:endParaRPr lang="en-US" sz="2000">
              <a:solidFill>
                <a:schemeClr val="tx1">
                  <a:lumMod val="65000"/>
                  <a:lumOff val="35000"/>
                </a:schemeClr>
              </a:solidFill>
              <a:latin typeface="Adobe Clean"/>
            </a:endParaRPr>
          </a:p>
          <a:p>
            <a:pPr marL="295275" indent="-285750">
              <a:buFont typeface="Arial" panose="020B0604020202020204" pitchFamily="34" charset="0"/>
              <a:buChar char="•"/>
            </a:pPr>
            <a:r>
              <a:rPr lang="en-US" sz="2000">
                <a:solidFill>
                  <a:schemeClr val="tx1">
                    <a:lumMod val="65000"/>
                    <a:lumOff val="35000"/>
                  </a:schemeClr>
                </a:solidFill>
                <a:latin typeface="Adobe Clean"/>
              </a:rPr>
              <a:t>This will give an additional perspective on enhancing customer experience and help us find opportunity to gain operational efficiency.</a:t>
            </a:r>
          </a:p>
        </p:txBody>
      </p:sp>
    </p:spTree>
    <p:extLst>
      <p:ext uri="{BB962C8B-B14F-4D97-AF65-F5344CB8AC3E}">
        <p14:creationId xmlns:p14="http://schemas.microsoft.com/office/powerpoint/2010/main" val="4160780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832B7F-C98E-4959-9806-1C3F67244D4B}"/>
              </a:ext>
            </a:extLst>
          </p:cNvPr>
          <p:cNvPicPr>
            <a:picLocks noChangeAspect="1"/>
          </p:cNvPicPr>
          <p:nvPr/>
        </p:nvPicPr>
        <p:blipFill>
          <a:blip r:embed="rId3"/>
          <a:stretch>
            <a:fillRect/>
          </a:stretch>
        </p:blipFill>
        <p:spPr>
          <a:xfrm>
            <a:off x="2829420" y="1574925"/>
            <a:ext cx="2719249" cy="1352674"/>
          </a:xfrm>
          <a:prstGeom prst="rect">
            <a:avLst/>
          </a:prstGeom>
        </p:spPr>
      </p:pic>
      <p:sp>
        <p:nvSpPr>
          <p:cNvPr id="4" name="Title 4">
            <a:extLst>
              <a:ext uri="{FF2B5EF4-FFF2-40B4-BE49-F238E27FC236}">
                <a16:creationId xmlns:a16="http://schemas.microsoft.com/office/drawing/2014/main" id="{F442CF4A-84E0-4546-85EA-58294871310F}"/>
              </a:ext>
            </a:extLst>
          </p:cNvPr>
          <p:cNvSpPr txBox="1">
            <a:spLocks/>
          </p:cNvSpPr>
          <p:nvPr/>
        </p:nvSpPr>
        <p:spPr>
          <a:xfrm>
            <a:off x="304720" y="80253"/>
            <a:ext cx="11579384"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solidFill>
                  <a:schemeClr val="accent6"/>
                </a:solidFill>
                <a:latin typeface="Adobe Clean" panose="020B0503020404020204" pitchFamily="34" charset="0"/>
              </a:rPr>
              <a:t>How it works?</a:t>
            </a:r>
          </a:p>
        </p:txBody>
      </p:sp>
      <p:sp>
        <p:nvSpPr>
          <p:cNvPr id="6" name="TextBox 5">
            <a:extLst>
              <a:ext uri="{FF2B5EF4-FFF2-40B4-BE49-F238E27FC236}">
                <a16:creationId xmlns:a16="http://schemas.microsoft.com/office/drawing/2014/main" id="{4811E639-B57C-4F15-B57B-318CAC85CE36}"/>
              </a:ext>
            </a:extLst>
          </p:cNvPr>
          <p:cNvSpPr txBox="1"/>
          <p:nvPr/>
        </p:nvSpPr>
        <p:spPr>
          <a:xfrm>
            <a:off x="241023" y="754771"/>
            <a:ext cx="11706777" cy="369332"/>
          </a:xfrm>
          <a:prstGeom prst="rect">
            <a:avLst/>
          </a:prstGeom>
          <a:noFill/>
        </p:spPr>
        <p:txBody>
          <a:bodyPr wrap="square">
            <a:spAutoFit/>
          </a:bodyPr>
          <a:lstStyle/>
          <a:p>
            <a:pPr marL="9525"/>
            <a:r>
              <a:rPr lang="en-US" b="1" i="1">
                <a:solidFill>
                  <a:schemeClr val="tx1">
                    <a:lumMod val="65000"/>
                    <a:lumOff val="35000"/>
                  </a:schemeClr>
                </a:solidFill>
                <a:latin typeface="Adobe Clean"/>
              </a:rPr>
              <a:t>We are using a combination of Machine Learning &amp; Deep Learning to come to a final CHS Score (+1,-1)</a:t>
            </a:r>
          </a:p>
        </p:txBody>
      </p:sp>
      <p:sp>
        <p:nvSpPr>
          <p:cNvPr id="11" name="TextBox 10">
            <a:extLst>
              <a:ext uri="{FF2B5EF4-FFF2-40B4-BE49-F238E27FC236}">
                <a16:creationId xmlns:a16="http://schemas.microsoft.com/office/drawing/2014/main" id="{39591E1C-E698-447B-A95C-D91D3B25C216}"/>
              </a:ext>
            </a:extLst>
          </p:cNvPr>
          <p:cNvSpPr txBox="1"/>
          <p:nvPr/>
        </p:nvSpPr>
        <p:spPr>
          <a:xfrm>
            <a:off x="241023" y="2883810"/>
            <a:ext cx="2425216" cy="1661993"/>
          </a:xfrm>
          <a:prstGeom prst="rect">
            <a:avLst/>
          </a:prstGeom>
          <a:noFill/>
        </p:spPr>
        <p:txBody>
          <a:bodyPr wrap="square">
            <a:spAutoFit/>
          </a:bodyPr>
          <a:lstStyle/>
          <a:p>
            <a:pPr marL="9525" algn="ctr"/>
            <a:r>
              <a:rPr lang="en-US" b="1">
                <a:solidFill>
                  <a:schemeClr val="tx1">
                    <a:lumMod val="65000"/>
                    <a:lumOff val="35000"/>
                  </a:schemeClr>
                </a:solidFill>
                <a:latin typeface="Adobe Clean"/>
              </a:rPr>
              <a:t>Step 1:</a:t>
            </a:r>
          </a:p>
          <a:p>
            <a:pPr marL="9525"/>
            <a:endParaRPr lang="en-US" sz="1400">
              <a:solidFill>
                <a:schemeClr val="tx1">
                  <a:lumMod val="65000"/>
                  <a:lumOff val="35000"/>
                </a:schemeClr>
              </a:solidFill>
              <a:latin typeface="Adobe Clean"/>
            </a:endParaRPr>
          </a:p>
          <a:p>
            <a:pPr marL="9525"/>
            <a:r>
              <a:rPr lang="en-US" sz="1400">
                <a:solidFill>
                  <a:schemeClr val="tx1">
                    <a:lumMod val="65000"/>
                    <a:lumOff val="35000"/>
                  </a:schemeClr>
                </a:solidFill>
                <a:latin typeface="Adobe Clean"/>
              </a:rPr>
              <a:t>Based on CB Sentiment Score, create our own </a:t>
            </a:r>
            <a:r>
              <a:rPr lang="en-US" sz="1400" b="1">
                <a:solidFill>
                  <a:schemeClr val="tx1">
                    <a:lumMod val="65000"/>
                    <a:lumOff val="35000"/>
                  </a:schemeClr>
                </a:solidFill>
                <a:latin typeface="Adobe Clean"/>
              </a:rPr>
              <a:t>Sentiment Probability Score </a:t>
            </a:r>
            <a:r>
              <a:rPr lang="en-US" sz="1400">
                <a:solidFill>
                  <a:schemeClr val="tx1">
                    <a:lumMod val="65000"/>
                    <a:lumOff val="35000"/>
                  </a:schemeClr>
                </a:solidFill>
                <a:latin typeface="Adobe Clean"/>
              </a:rPr>
              <a:t>using ML technique for each sentence of a conversation</a:t>
            </a:r>
          </a:p>
        </p:txBody>
      </p:sp>
      <p:sp>
        <p:nvSpPr>
          <p:cNvPr id="14" name="TextBox 13">
            <a:extLst>
              <a:ext uri="{FF2B5EF4-FFF2-40B4-BE49-F238E27FC236}">
                <a16:creationId xmlns:a16="http://schemas.microsoft.com/office/drawing/2014/main" id="{84669E3B-2741-4615-891B-59E577FDD2CE}"/>
              </a:ext>
            </a:extLst>
          </p:cNvPr>
          <p:cNvSpPr txBox="1"/>
          <p:nvPr/>
        </p:nvSpPr>
        <p:spPr>
          <a:xfrm>
            <a:off x="2829420" y="2927599"/>
            <a:ext cx="3214482" cy="2092881"/>
          </a:xfrm>
          <a:prstGeom prst="rect">
            <a:avLst/>
          </a:prstGeom>
          <a:noFill/>
        </p:spPr>
        <p:txBody>
          <a:bodyPr wrap="square">
            <a:spAutoFit/>
          </a:bodyPr>
          <a:lstStyle/>
          <a:p>
            <a:pPr marL="9525" algn="ctr"/>
            <a:r>
              <a:rPr lang="en-US" b="1">
                <a:solidFill>
                  <a:schemeClr val="tx1">
                    <a:lumMod val="65000"/>
                    <a:lumOff val="35000"/>
                  </a:schemeClr>
                </a:solidFill>
                <a:latin typeface="Adobe Clean"/>
              </a:rPr>
              <a:t>Step 2:</a:t>
            </a:r>
          </a:p>
          <a:p>
            <a:pPr marL="9525"/>
            <a:endParaRPr lang="en-US" sz="1400">
              <a:solidFill>
                <a:schemeClr val="tx1">
                  <a:lumMod val="65000"/>
                  <a:lumOff val="35000"/>
                </a:schemeClr>
              </a:solidFill>
              <a:latin typeface="Adobe Clean"/>
            </a:endParaRPr>
          </a:p>
          <a:p>
            <a:pPr marL="295275" indent="-285750">
              <a:buFont typeface="Arial" panose="020B0604020202020204" pitchFamily="34" charset="0"/>
              <a:buChar char="•"/>
            </a:pPr>
            <a:r>
              <a:rPr lang="en-US" sz="1400">
                <a:solidFill>
                  <a:schemeClr val="tx1">
                    <a:lumMod val="65000"/>
                    <a:lumOff val="35000"/>
                  </a:schemeClr>
                </a:solidFill>
                <a:latin typeface="Adobe Clean"/>
              </a:rPr>
              <a:t>Run Sentiment Analysis for finding out the Polarity &amp; Subjectivity of each sentence </a:t>
            </a:r>
          </a:p>
          <a:p>
            <a:pPr marL="295275" indent="-285750">
              <a:buFont typeface="Arial" panose="020B0604020202020204" pitchFamily="34" charset="0"/>
              <a:buChar char="•"/>
            </a:pPr>
            <a:r>
              <a:rPr lang="en-US" sz="1400">
                <a:solidFill>
                  <a:schemeClr val="tx1">
                    <a:lumMod val="65000"/>
                    <a:lumOff val="35000"/>
                  </a:schemeClr>
                </a:solidFill>
                <a:latin typeface="Adobe Clean"/>
              </a:rPr>
              <a:t>Break the sentences into Quadrants and consider only 75% of the sentences </a:t>
            </a:r>
            <a:r>
              <a:rPr lang="en-US" sz="1400" err="1">
                <a:solidFill>
                  <a:schemeClr val="tx1">
                    <a:lumMod val="65000"/>
                    <a:lumOff val="35000"/>
                  </a:schemeClr>
                </a:solidFill>
                <a:latin typeface="Adobe Clean"/>
              </a:rPr>
              <a:t>i.e</a:t>
            </a:r>
            <a:r>
              <a:rPr lang="en-US" sz="1400">
                <a:solidFill>
                  <a:schemeClr val="tx1">
                    <a:lumMod val="65000"/>
                    <a:lumOff val="35000"/>
                  </a:schemeClr>
                </a:solidFill>
                <a:latin typeface="Adobe Clean"/>
              </a:rPr>
              <a:t> ignore the first 25% as they tend to be mostly -</a:t>
            </a:r>
            <a:r>
              <a:rPr lang="en-US" sz="1400" err="1">
                <a:solidFill>
                  <a:schemeClr val="tx1">
                    <a:lumMod val="65000"/>
                    <a:lumOff val="35000"/>
                  </a:schemeClr>
                </a:solidFill>
                <a:latin typeface="Adobe Clean"/>
              </a:rPr>
              <a:t>ve</a:t>
            </a:r>
            <a:endParaRPr lang="en-US" sz="1400">
              <a:solidFill>
                <a:schemeClr val="tx1">
                  <a:lumMod val="65000"/>
                  <a:lumOff val="35000"/>
                </a:schemeClr>
              </a:solidFill>
              <a:latin typeface="Adobe Clean"/>
            </a:endParaRPr>
          </a:p>
        </p:txBody>
      </p:sp>
      <p:pic>
        <p:nvPicPr>
          <p:cNvPr id="18" name="Picture 17">
            <a:extLst>
              <a:ext uri="{FF2B5EF4-FFF2-40B4-BE49-F238E27FC236}">
                <a16:creationId xmlns:a16="http://schemas.microsoft.com/office/drawing/2014/main" id="{F909B4AA-7EC4-4E72-9F74-A42136157742}"/>
              </a:ext>
            </a:extLst>
          </p:cNvPr>
          <p:cNvPicPr>
            <a:picLocks noChangeAspect="1"/>
          </p:cNvPicPr>
          <p:nvPr/>
        </p:nvPicPr>
        <p:blipFill>
          <a:blip r:embed="rId4"/>
          <a:stretch>
            <a:fillRect/>
          </a:stretch>
        </p:blipFill>
        <p:spPr>
          <a:xfrm>
            <a:off x="6640157" y="1407611"/>
            <a:ext cx="1364464" cy="1182983"/>
          </a:xfrm>
          <a:prstGeom prst="rect">
            <a:avLst/>
          </a:prstGeom>
        </p:spPr>
      </p:pic>
      <p:sp>
        <p:nvSpPr>
          <p:cNvPr id="19" name="TextBox 18">
            <a:extLst>
              <a:ext uri="{FF2B5EF4-FFF2-40B4-BE49-F238E27FC236}">
                <a16:creationId xmlns:a16="http://schemas.microsoft.com/office/drawing/2014/main" id="{FA837467-ADE9-48AE-9D9A-CCBC0E90AEA7}"/>
              </a:ext>
            </a:extLst>
          </p:cNvPr>
          <p:cNvSpPr txBox="1"/>
          <p:nvPr/>
        </p:nvSpPr>
        <p:spPr>
          <a:xfrm>
            <a:off x="6199799" y="2927599"/>
            <a:ext cx="2599799" cy="1231106"/>
          </a:xfrm>
          <a:prstGeom prst="rect">
            <a:avLst/>
          </a:prstGeom>
          <a:noFill/>
        </p:spPr>
        <p:txBody>
          <a:bodyPr wrap="square">
            <a:spAutoFit/>
          </a:bodyPr>
          <a:lstStyle/>
          <a:p>
            <a:pPr marL="9525" algn="ctr"/>
            <a:r>
              <a:rPr lang="en-US" b="1">
                <a:solidFill>
                  <a:schemeClr val="tx1">
                    <a:lumMod val="65000"/>
                    <a:lumOff val="35000"/>
                  </a:schemeClr>
                </a:solidFill>
                <a:latin typeface="Adobe Clean"/>
              </a:rPr>
              <a:t>Step 3:</a:t>
            </a:r>
          </a:p>
          <a:p>
            <a:pPr marL="9525"/>
            <a:endParaRPr lang="en-US" sz="1400" b="1">
              <a:solidFill>
                <a:schemeClr val="tx1">
                  <a:lumMod val="65000"/>
                  <a:lumOff val="35000"/>
                </a:schemeClr>
              </a:solidFill>
              <a:latin typeface="Adobe Clean"/>
            </a:endParaRPr>
          </a:p>
          <a:p>
            <a:pPr marL="9525"/>
            <a:r>
              <a:rPr lang="en-US" sz="1400">
                <a:solidFill>
                  <a:schemeClr val="tx1">
                    <a:lumMod val="65000"/>
                    <a:lumOff val="35000"/>
                  </a:schemeClr>
                </a:solidFill>
                <a:latin typeface="Adobe Clean"/>
              </a:rPr>
              <a:t>Using Deep learning BERT algorithm to understand the relevance of a conversation</a:t>
            </a:r>
          </a:p>
        </p:txBody>
      </p:sp>
      <p:pic>
        <p:nvPicPr>
          <p:cNvPr id="21" name="Picture 20">
            <a:extLst>
              <a:ext uri="{FF2B5EF4-FFF2-40B4-BE49-F238E27FC236}">
                <a16:creationId xmlns:a16="http://schemas.microsoft.com/office/drawing/2014/main" id="{13D91D26-0346-4164-BAA3-1CEB12AD348F}"/>
              </a:ext>
            </a:extLst>
          </p:cNvPr>
          <p:cNvPicPr>
            <a:picLocks noChangeAspect="1"/>
          </p:cNvPicPr>
          <p:nvPr/>
        </p:nvPicPr>
        <p:blipFill>
          <a:blip r:embed="rId5"/>
          <a:stretch>
            <a:fillRect/>
          </a:stretch>
        </p:blipFill>
        <p:spPr>
          <a:xfrm>
            <a:off x="9934410" y="1416594"/>
            <a:ext cx="1192819" cy="1174000"/>
          </a:xfrm>
          <a:prstGeom prst="rect">
            <a:avLst/>
          </a:prstGeom>
        </p:spPr>
      </p:pic>
      <p:sp>
        <p:nvSpPr>
          <p:cNvPr id="22" name="TextBox 21">
            <a:extLst>
              <a:ext uri="{FF2B5EF4-FFF2-40B4-BE49-F238E27FC236}">
                <a16:creationId xmlns:a16="http://schemas.microsoft.com/office/drawing/2014/main" id="{1E4EC171-B82B-45BD-A8FF-88657E0CB08F}"/>
              </a:ext>
            </a:extLst>
          </p:cNvPr>
          <p:cNvSpPr txBox="1"/>
          <p:nvPr/>
        </p:nvSpPr>
        <p:spPr>
          <a:xfrm>
            <a:off x="9348001" y="2924173"/>
            <a:ext cx="2599799" cy="1015663"/>
          </a:xfrm>
          <a:prstGeom prst="rect">
            <a:avLst/>
          </a:prstGeom>
          <a:noFill/>
        </p:spPr>
        <p:txBody>
          <a:bodyPr wrap="square">
            <a:spAutoFit/>
          </a:bodyPr>
          <a:lstStyle/>
          <a:p>
            <a:pPr marL="9525" algn="ctr"/>
            <a:r>
              <a:rPr lang="en-US" b="1">
                <a:solidFill>
                  <a:schemeClr val="tx1">
                    <a:lumMod val="65000"/>
                    <a:lumOff val="35000"/>
                  </a:schemeClr>
                </a:solidFill>
                <a:latin typeface="Adobe Clean"/>
              </a:rPr>
              <a:t>Step 4:</a:t>
            </a:r>
          </a:p>
          <a:p>
            <a:pPr marL="9525"/>
            <a:endParaRPr lang="en-US" sz="1400" b="1">
              <a:solidFill>
                <a:schemeClr val="tx1">
                  <a:lumMod val="65000"/>
                  <a:lumOff val="35000"/>
                </a:schemeClr>
              </a:solidFill>
              <a:latin typeface="Adobe Clean"/>
            </a:endParaRPr>
          </a:p>
          <a:p>
            <a:pPr marL="9525"/>
            <a:r>
              <a:rPr lang="en-US" sz="1400">
                <a:solidFill>
                  <a:schemeClr val="tx1">
                    <a:lumMod val="65000"/>
                    <a:lumOff val="35000"/>
                  </a:schemeClr>
                </a:solidFill>
                <a:latin typeface="Adobe Clean"/>
              </a:rPr>
              <a:t>Use other support KPIs like ARD, Tenure, Wait time </a:t>
            </a:r>
            <a:r>
              <a:rPr lang="en-US" sz="1400" err="1">
                <a:solidFill>
                  <a:schemeClr val="tx1">
                    <a:lumMod val="65000"/>
                    <a:lumOff val="35000"/>
                  </a:schemeClr>
                </a:solidFill>
                <a:latin typeface="Adobe Clean"/>
              </a:rPr>
              <a:t>etc</a:t>
            </a:r>
            <a:endParaRPr lang="en-US" sz="1400">
              <a:solidFill>
                <a:schemeClr val="tx1">
                  <a:lumMod val="65000"/>
                  <a:lumOff val="35000"/>
                </a:schemeClr>
              </a:solidFill>
              <a:latin typeface="Adobe Clean"/>
            </a:endParaRPr>
          </a:p>
        </p:txBody>
      </p:sp>
      <p:sp>
        <p:nvSpPr>
          <p:cNvPr id="23" name="Right Brace 22">
            <a:extLst>
              <a:ext uri="{FF2B5EF4-FFF2-40B4-BE49-F238E27FC236}">
                <a16:creationId xmlns:a16="http://schemas.microsoft.com/office/drawing/2014/main" id="{4C7ACEC7-1229-496D-B399-3DAA7A75E5B1}"/>
              </a:ext>
            </a:extLst>
          </p:cNvPr>
          <p:cNvSpPr/>
          <p:nvPr/>
        </p:nvSpPr>
        <p:spPr>
          <a:xfrm rot="5400000">
            <a:off x="5757135" y="-611409"/>
            <a:ext cx="494686" cy="11526910"/>
          </a:xfrm>
          <a:prstGeom prst="rightBrace">
            <a:avLst/>
          </a:prstGeom>
          <a:ln w="38100">
            <a:solidFill>
              <a:schemeClr val="bg1">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TextBox 23">
            <a:extLst>
              <a:ext uri="{FF2B5EF4-FFF2-40B4-BE49-F238E27FC236}">
                <a16:creationId xmlns:a16="http://schemas.microsoft.com/office/drawing/2014/main" id="{763BBFF2-09FB-4064-8811-4E1A58DCE2CB}"/>
              </a:ext>
            </a:extLst>
          </p:cNvPr>
          <p:cNvSpPr txBox="1"/>
          <p:nvPr/>
        </p:nvSpPr>
        <p:spPr>
          <a:xfrm>
            <a:off x="3608820" y="5371192"/>
            <a:ext cx="5739181" cy="338554"/>
          </a:xfrm>
          <a:prstGeom prst="rect">
            <a:avLst/>
          </a:prstGeom>
          <a:noFill/>
        </p:spPr>
        <p:txBody>
          <a:bodyPr wrap="square" rtlCol="0">
            <a:spAutoFit/>
          </a:bodyPr>
          <a:lstStyle/>
          <a:p>
            <a:r>
              <a:rPr lang="en-IN" sz="1600" i="1">
                <a:latin typeface="Adobe Clean" panose="020B0503020404020204" pitchFamily="34" charset="0"/>
              </a:rPr>
              <a:t>Aggregating &amp; combining all 4 steps to come up to final value for CHS</a:t>
            </a:r>
          </a:p>
        </p:txBody>
      </p:sp>
      <p:pic>
        <p:nvPicPr>
          <p:cNvPr id="3" name="Picture 2">
            <a:extLst>
              <a:ext uri="{FF2B5EF4-FFF2-40B4-BE49-F238E27FC236}">
                <a16:creationId xmlns:a16="http://schemas.microsoft.com/office/drawing/2014/main" id="{E975BB71-39A1-460C-9CA3-A3CA7BDA672B}"/>
              </a:ext>
            </a:extLst>
          </p:cNvPr>
          <p:cNvPicPr>
            <a:picLocks noChangeAspect="1"/>
          </p:cNvPicPr>
          <p:nvPr/>
        </p:nvPicPr>
        <p:blipFill>
          <a:blip r:embed="rId6">
            <a:clrChange>
              <a:clrFrom>
                <a:srgbClr val="F3F3F3"/>
              </a:clrFrom>
              <a:clrTo>
                <a:srgbClr val="F3F3F3">
                  <a:alpha val="0"/>
                </a:srgbClr>
              </a:clrTo>
            </a:clrChange>
          </a:blip>
          <a:stretch>
            <a:fillRect/>
          </a:stretch>
        </p:blipFill>
        <p:spPr>
          <a:xfrm>
            <a:off x="554509" y="1798621"/>
            <a:ext cx="1729167" cy="935451"/>
          </a:xfrm>
          <a:prstGeom prst="rect">
            <a:avLst/>
          </a:prstGeom>
        </p:spPr>
      </p:pic>
    </p:spTree>
    <p:extLst>
      <p:ext uri="{BB962C8B-B14F-4D97-AF65-F5344CB8AC3E}">
        <p14:creationId xmlns:p14="http://schemas.microsoft.com/office/powerpoint/2010/main" val="342891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F442CF4A-84E0-4546-85EA-58294871310F}"/>
              </a:ext>
            </a:extLst>
          </p:cNvPr>
          <p:cNvSpPr txBox="1">
            <a:spLocks/>
          </p:cNvSpPr>
          <p:nvPr/>
        </p:nvSpPr>
        <p:spPr>
          <a:xfrm>
            <a:off x="304720" y="80253"/>
            <a:ext cx="11579384"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solidFill>
                  <a:schemeClr val="accent6"/>
                </a:solidFill>
                <a:latin typeface="Adobe Clean"/>
              </a:rPr>
              <a:t>Sentiment Probability Scoring Model</a:t>
            </a:r>
          </a:p>
        </p:txBody>
      </p:sp>
      <p:sp>
        <p:nvSpPr>
          <p:cNvPr id="6" name="TextBox 5">
            <a:extLst>
              <a:ext uri="{FF2B5EF4-FFF2-40B4-BE49-F238E27FC236}">
                <a16:creationId xmlns:a16="http://schemas.microsoft.com/office/drawing/2014/main" id="{4811E639-B57C-4F15-B57B-318CAC85CE36}"/>
              </a:ext>
            </a:extLst>
          </p:cNvPr>
          <p:cNvSpPr txBox="1"/>
          <p:nvPr/>
        </p:nvSpPr>
        <p:spPr>
          <a:xfrm>
            <a:off x="241023" y="754771"/>
            <a:ext cx="11706777" cy="292388"/>
          </a:xfrm>
          <a:prstGeom prst="rect">
            <a:avLst/>
          </a:prstGeom>
          <a:noFill/>
        </p:spPr>
        <p:txBody>
          <a:bodyPr wrap="square" lIns="91440" tIns="45720" rIns="91440" bIns="45720" anchor="t">
            <a:spAutoFit/>
          </a:bodyPr>
          <a:lstStyle/>
          <a:p>
            <a:pPr marL="9525"/>
            <a:endParaRPr lang="en-US" sz="1300" b="1" i="1">
              <a:solidFill>
                <a:schemeClr val="tx1">
                  <a:lumMod val="65000"/>
                  <a:lumOff val="35000"/>
                </a:schemeClr>
              </a:solidFill>
              <a:latin typeface="Adobe Clean"/>
            </a:endParaRPr>
          </a:p>
        </p:txBody>
      </p:sp>
      <p:sp>
        <p:nvSpPr>
          <p:cNvPr id="16" name="Flowchart: Magnetic Disk 15">
            <a:extLst>
              <a:ext uri="{FF2B5EF4-FFF2-40B4-BE49-F238E27FC236}">
                <a16:creationId xmlns:a16="http://schemas.microsoft.com/office/drawing/2014/main" id="{B7A987B6-22B1-4B2C-838E-E51743A44EFE}"/>
              </a:ext>
            </a:extLst>
          </p:cNvPr>
          <p:cNvSpPr/>
          <p:nvPr/>
        </p:nvSpPr>
        <p:spPr>
          <a:xfrm>
            <a:off x="3787464" y="940291"/>
            <a:ext cx="1973888" cy="612647"/>
          </a:xfrm>
          <a:prstGeom prst="flowChartMagneticDisk">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Clarabridge Sentiment Data (Q3)</a:t>
            </a:r>
            <a:endParaRPr lang="en-US" sz="1300"/>
          </a:p>
        </p:txBody>
      </p:sp>
      <p:sp>
        <p:nvSpPr>
          <p:cNvPr id="18" name="Rectangle 17">
            <a:extLst>
              <a:ext uri="{FF2B5EF4-FFF2-40B4-BE49-F238E27FC236}">
                <a16:creationId xmlns:a16="http://schemas.microsoft.com/office/drawing/2014/main" id="{93775DD1-9452-432C-8AEB-66046B6129A7}"/>
              </a:ext>
            </a:extLst>
          </p:cNvPr>
          <p:cNvSpPr/>
          <p:nvPr/>
        </p:nvSpPr>
        <p:spPr>
          <a:xfrm>
            <a:off x="388439" y="934540"/>
            <a:ext cx="3192770" cy="1814420"/>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solidFill>
                  <a:schemeClr val="bg1"/>
                </a:solidFill>
              </a:rPr>
              <a:t>Proprocessing (2-4 Hours)</a:t>
            </a:r>
          </a:p>
          <a:p>
            <a:pPr marL="285750" indent="-285750">
              <a:spcBef>
                <a:spcPts val="1200"/>
              </a:spcBef>
              <a:buFont typeface="Arial"/>
              <a:buChar char="•"/>
            </a:pPr>
            <a:r>
              <a:rPr lang="en-US" sz="1300">
                <a:solidFill>
                  <a:schemeClr val="tx1"/>
                </a:solidFill>
              </a:rPr>
              <a:t>Nuetral conversation removal</a:t>
            </a:r>
          </a:p>
          <a:p>
            <a:pPr marL="285750" indent="-285750">
              <a:spcBef>
                <a:spcPts val="1200"/>
              </a:spcBef>
              <a:buFont typeface="Arial"/>
              <a:buChar char="•"/>
            </a:pPr>
            <a:r>
              <a:rPr lang="en-US" sz="1300">
                <a:solidFill>
                  <a:schemeClr val="tx1"/>
                </a:solidFill>
              </a:rPr>
              <a:t>Pos/Neg Labeling (Sentiment)</a:t>
            </a:r>
          </a:p>
          <a:p>
            <a:pPr marL="285750" indent="-285750">
              <a:spcBef>
                <a:spcPts val="1200"/>
              </a:spcBef>
              <a:buFont typeface="Arial"/>
              <a:buChar char="•"/>
            </a:pPr>
            <a:r>
              <a:rPr lang="en-US" sz="1300">
                <a:solidFill>
                  <a:schemeClr val="tx1"/>
                </a:solidFill>
              </a:rPr>
              <a:t>Stopword removal + Language finding</a:t>
            </a:r>
          </a:p>
          <a:p>
            <a:pPr marL="285750" indent="-285750">
              <a:spcBef>
                <a:spcPts val="1200"/>
              </a:spcBef>
              <a:buFont typeface="Arial"/>
              <a:buChar char="•"/>
            </a:pPr>
            <a:r>
              <a:rPr lang="en-US" sz="1300">
                <a:solidFill>
                  <a:schemeClr val="tx1"/>
                </a:solidFill>
              </a:rPr>
              <a:t>Lemetization</a:t>
            </a:r>
          </a:p>
        </p:txBody>
      </p:sp>
      <p:sp>
        <p:nvSpPr>
          <p:cNvPr id="19" name="Rectangle 18">
            <a:extLst>
              <a:ext uri="{FF2B5EF4-FFF2-40B4-BE49-F238E27FC236}">
                <a16:creationId xmlns:a16="http://schemas.microsoft.com/office/drawing/2014/main" id="{01F0B8F1-EB80-41D3-AD4E-01CF56771C97}"/>
              </a:ext>
            </a:extLst>
          </p:cNvPr>
          <p:cNvSpPr/>
          <p:nvPr/>
        </p:nvSpPr>
        <p:spPr>
          <a:xfrm>
            <a:off x="385986" y="4738451"/>
            <a:ext cx="3197459" cy="1580042"/>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solidFill>
                  <a:schemeClr val="bg1"/>
                </a:solidFill>
              </a:rPr>
              <a:t>Random Forest Classifier (6 Hours)</a:t>
            </a:r>
          </a:p>
          <a:p>
            <a:pPr>
              <a:spcBef>
                <a:spcPts val="1200"/>
              </a:spcBef>
            </a:pPr>
            <a:r>
              <a:rPr lang="en-US" sz="1300">
                <a:solidFill>
                  <a:schemeClr val="tx1"/>
                </a:solidFill>
              </a:rPr>
              <a:t>Parameter Tuning and Accuracy:</a:t>
            </a:r>
          </a:p>
          <a:p>
            <a:pPr marL="285750" indent="-285750">
              <a:spcBef>
                <a:spcPts val="1200"/>
              </a:spcBef>
              <a:buFont typeface="Arial"/>
              <a:buChar char="•"/>
            </a:pPr>
            <a:r>
              <a:rPr lang="en-US" sz="1300">
                <a:solidFill>
                  <a:schemeClr val="tx1"/>
                </a:solidFill>
              </a:rPr>
              <a:t>Training – 80</a:t>
            </a:r>
          </a:p>
          <a:p>
            <a:pPr marL="285750" indent="-285750">
              <a:spcBef>
                <a:spcPts val="1200"/>
              </a:spcBef>
              <a:buFont typeface="Arial"/>
              <a:buChar char="•"/>
            </a:pPr>
            <a:r>
              <a:rPr lang="en-US" sz="1300">
                <a:solidFill>
                  <a:schemeClr val="tx1"/>
                </a:solidFill>
              </a:rPr>
              <a:t>Testing - 79</a:t>
            </a:r>
          </a:p>
        </p:txBody>
      </p:sp>
      <p:sp>
        <p:nvSpPr>
          <p:cNvPr id="21" name="Flowchart: Magnetic Disk 20">
            <a:extLst>
              <a:ext uri="{FF2B5EF4-FFF2-40B4-BE49-F238E27FC236}">
                <a16:creationId xmlns:a16="http://schemas.microsoft.com/office/drawing/2014/main" id="{18A2A41C-321F-47F0-804F-45D90A18C599}"/>
              </a:ext>
            </a:extLst>
          </p:cNvPr>
          <p:cNvSpPr/>
          <p:nvPr/>
        </p:nvSpPr>
        <p:spPr>
          <a:xfrm>
            <a:off x="6056373" y="926228"/>
            <a:ext cx="1973888" cy="626709"/>
          </a:xfrm>
          <a:prstGeom prst="flowChartMagneticDisk">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Conversation Data (Q3)</a:t>
            </a:r>
          </a:p>
        </p:txBody>
      </p:sp>
      <p:sp>
        <p:nvSpPr>
          <p:cNvPr id="20" name="Rectangle 19">
            <a:extLst>
              <a:ext uri="{FF2B5EF4-FFF2-40B4-BE49-F238E27FC236}">
                <a16:creationId xmlns:a16="http://schemas.microsoft.com/office/drawing/2014/main" id="{5C7D340B-99FE-4468-BFED-7E2B8CC11FB4}"/>
              </a:ext>
            </a:extLst>
          </p:cNvPr>
          <p:cNvSpPr/>
          <p:nvPr/>
        </p:nvSpPr>
        <p:spPr>
          <a:xfrm>
            <a:off x="388220" y="3029713"/>
            <a:ext cx="3197459" cy="1430037"/>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ea typeface="+mn-lt"/>
                <a:cs typeface="+mn-lt"/>
              </a:rPr>
              <a:t>Feature Selection (1 Hour)</a:t>
            </a:r>
          </a:p>
          <a:p>
            <a:pPr marL="285750" indent="-285750">
              <a:spcBef>
                <a:spcPts val="1200"/>
              </a:spcBef>
              <a:buFont typeface="Arial,Sans-Serif"/>
              <a:buChar char="•"/>
            </a:pPr>
            <a:r>
              <a:rPr lang="en-US" sz="1300">
                <a:solidFill>
                  <a:schemeClr val="tx1"/>
                </a:solidFill>
                <a:ea typeface="+mn-lt"/>
                <a:cs typeface="+mn-lt"/>
              </a:rPr>
              <a:t>TF-IDF (1500 Features)</a:t>
            </a:r>
          </a:p>
          <a:p>
            <a:pPr marL="285750" indent="-285750">
              <a:spcBef>
                <a:spcPts val="1200"/>
              </a:spcBef>
              <a:buFont typeface="Arial,Sans-Serif"/>
              <a:buChar char="•"/>
            </a:pPr>
            <a:r>
              <a:rPr lang="en-US" sz="1300">
                <a:solidFill>
                  <a:schemeClr val="tx1"/>
                </a:solidFill>
                <a:ea typeface="+mn-lt"/>
                <a:cs typeface="+mn-lt"/>
              </a:rPr>
              <a:t>Test and train split</a:t>
            </a:r>
          </a:p>
          <a:p>
            <a:pPr marL="285750" indent="-285750">
              <a:spcBef>
                <a:spcPts val="1200"/>
              </a:spcBef>
              <a:buFont typeface="Arial,Sans-Serif"/>
              <a:buChar char="•"/>
            </a:pPr>
            <a:r>
              <a:rPr lang="en-US" sz="1300">
                <a:solidFill>
                  <a:schemeClr val="tx1"/>
                </a:solidFill>
                <a:ea typeface="+mn-lt"/>
                <a:cs typeface="+mn-lt"/>
              </a:rPr>
              <a:t>Oversampling the imbalanced classes</a:t>
            </a:r>
            <a:endParaRPr lang="en-US" sz="1300"/>
          </a:p>
        </p:txBody>
      </p:sp>
      <p:sp>
        <p:nvSpPr>
          <p:cNvPr id="25" name="Rectangle 24">
            <a:extLst>
              <a:ext uri="{FF2B5EF4-FFF2-40B4-BE49-F238E27FC236}">
                <a16:creationId xmlns:a16="http://schemas.microsoft.com/office/drawing/2014/main" id="{4C45D009-D0DC-43BA-B145-711114ACC0E8}"/>
              </a:ext>
            </a:extLst>
          </p:cNvPr>
          <p:cNvSpPr/>
          <p:nvPr/>
        </p:nvSpPr>
        <p:spPr>
          <a:xfrm>
            <a:off x="8240810" y="939226"/>
            <a:ext cx="3089634" cy="1809733"/>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solidFill>
                  <a:schemeClr val="bg1"/>
                </a:solidFill>
              </a:rPr>
              <a:t>Proprocessing (1-3 Hours)</a:t>
            </a:r>
          </a:p>
          <a:p>
            <a:pPr marL="285750" indent="-285750">
              <a:spcBef>
                <a:spcPts val="1200"/>
              </a:spcBef>
              <a:buFont typeface="Arial"/>
              <a:buChar char="•"/>
            </a:pPr>
            <a:r>
              <a:rPr lang="en-US" sz="1300">
                <a:solidFill>
                  <a:schemeClr val="tx1"/>
                </a:solidFill>
              </a:rPr>
              <a:t>Nuetral conversation removal</a:t>
            </a:r>
          </a:p>
          <a:p>
            <a:pPr marL="285750" indent="-285750">
              <a:spcBef>
                <a:spcPts val="1200"/>
              </a:spcBef>
              <a:buFont typeface="Arial"/>
              <a:buChar char="•"/>
            </a:pPr>
            <a:r>
              <a:rPr lang="en-US" sz="1300">
                <a:solidFill>
                  <a:schemeClr val="tx1"/>
                </a:solidFill>
              </a:rPr>
              <a:t>Pos/Neg Lab (CSAT)</a:t>
            </a:r>
          </a:p>
          <a:p>
            <a:pPr marL="285750" indent="-285750">
              <a:spcBef>
                <a:spcPts val="1200"/>
              </a:spcBef>
              <a:buFont typeface="Arial"/>
              <a:buChar char="•"/>
            </a:pPr>
            <a:r>
              <a:rPr lang="en-US" sz="1300">
                <a:solidFill>
                  <a:schemeClr val="tx1"/>
                </a:solidFill>
              </a:rPr>
              <a:t>Stopword removal</a:t>
            </a:r>
          </a:p>
          <a:p>
            <a:pPr marL="285750" indent="-285750">
              <a:spcBef>
                <a:spcPts val="1200"/>
              </a:spcBef>
              <a:buFont typeface="Arial"/>
              <a:buChar char="•"/>
            </a:pPr>
            <a:r>
              <a:rPr lang="en-US" sz="1300">
                <a:solidFill>
                  <a:schemeClr val="tx1"/>
                </a:solidFill>
              </a:rPr>
              <a:t>Lemetization</a:t>
            </a:r>
          </a:p>
        </p:txBody>
      </p:sp>
      <p:sp>
        <p:nvSpPr>
          <p:cNvPr id="26" name="Rectangle 25">
            <a:extLst>
              <a:ext uri="{FF2B5EF4-FFF2-40B4-BE49-F238E27FC236}">
                <a16:creationId xmlns:a16="http://schemas.microsoft.com/office/drawing/2014/main" id="{E27467B4-A64A-4B5C-956E-51AAFD45FA06}"/>
              </a:ext>
            </a:extLst>
          </p:cNvPr>
          <p:cNvSpPr/>
          <p:nvPr/>
        </p:nvSpPr>
        <p:spPr>
          <a:xfrm>
            <a:off x="8217153" y="4736009"/>
            <a:ext cx="3141203" cy="1580040"/>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dirty="0">
                <a:ea typeface="+mn-lt"/>
                <a:cs typeface="+mn-lt"/>
              </a:rPr>
              <a:t>Feature Vector (5-10 Minutes)</a:t>
            </a:r>
          </a:p>
          <a:p>
            <a:pPr marL="285750" indent="-285750">
              <a:spcBef>
                <a:spcPts val="1200"/>
              </a:spcBef>
              <a:buFont typeface="Arial,Sans-Serif"/>
              <a:buChar char="•"/>
            </a:pPr>
            <a:r>
              <a:rPr lang="en-US" sz="1300" dirty="0">
                <a:solidFill>
                  <a:schemeClr val="tx1"/>
                </a:solidFill>
                <a:ea typeface="+mn-lt"/>
                <a:cs typeface="+mn-lt"/>
              </a:rPr>
              <a:t>Most recent conversation aggregation</a:t>
            </a:r>
          </a:p>
          <a:p>
            <a:pPr marL="285750" indent="-285750">
              <a:spcBef>
                <a:spcPts val="1200"/>
              </a:spcBef>
              <a:buFont typeface="Arial,Sans-Serif"/>
              <a:buChar char="•"/>
            </a:pPr>
            <a:r>
              <a:rPr lang="en-US" sz="1300" dirty="0">
                <a:solidFill>
                  <a:schemeClr val="tx1"/>
                </a:solidFill>
                <a:ea typeface="+mn-lt"/>
                <a:cs typeface="+mn-lt"/>
              </a:rPr>
              <a:t>Aggregated Normal Scoring</a:t>
            </a:r>
          </a:p>
          <a:p>
            <a:pPr marL="285750" indent="-285750">
              <a:spcBef>
                <a:spcPts val="1200"/>
              </a:spcBef>
              <a:buFont typeface="Arial,Sans-Serif"/>
              <a:buChar char="•"/>
            </a:pPr>
            <a:r>
              <a:rPr lang="en-US" sz="1300" dirty="0">
                <a:solidFill>
                  <a:schemeClr val="tx1"/>
                </a:solidFill>
                <a:ea typeface="+mn-lt"/>
                <a:cs typeface="+mn-lt"/>
              </a:rPr>
              <a:t>Normal score + Text blob score</a:t>
            </a:r>
            <a:endParaRPr lang="en-US" sz="1300" dirty="0">
              <a:solidFill>
                <a:schemeClr val="tx1"/>
              </a:solidFill>
            </a:endParaRPr>
          </a:p>
        </p:txBody>
      </p:sp>
      <p:sp>
        <p:nvSpPr>
          <p:cNvPr id="27" name="Rectangle 26">
            <a:extLst>
              <a:ext uri="{FF2B5EF4-FFF2-40B4-BE49-F238E27FC236}">
                <a16:creationId xmlns:a16="http://schemas.microsoft.com/office/drawing/2014/main" id="{5286DE33-ED5B-4DF4-A296-1563332D6A1D}"/>
              </a:ext>
            </a:extLst>
          </p:cNvPr>
          <p:cNvSpPr/>
          <p:nvPr/>
        </p:nvSpPr>
        <p:spPr>
          <a:xfrm>
            <a:off x="8216830" y="3001586"/>
            <a:ext cx="3141203" cy="1430037"/>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ea typeface="+mn-lt"/>
                <a:cs typeface="+mn-lt"/>
              </a:rPr>
              <a:t>Sentiment Scores (0.5-1 Hour)</a:t>
            </a:r>
          </a:p>
          <a:p>
            <a:pPr marL="285750" indent="-285750">
              <a:spcBef>
                <a:spcPts val="1200"/>
              </a:spcBef>
              <a:buFont typeface="Arial,Sans-Serif"/>
              <a:buChar char="•"/>
            </a:pPr>
            <a:r>
              <a:rPr lang="en-US" sz="1300">
                <a:solidFill>
                  <a:schemeClr val="tx1"/>
                </a:solidFill>
                <a:ea typeface="+mn-lt"/>
                <a:cs typeface="+mn-lt"/>
              </a:rPr>
              <a:t>Scoring from Clarabridge model</a:t>
            </a:r>
          </a:p>
          <a:p>
            <a:pPr marL="285750" indent="-285750">
              <a:spcBef>
                <a:spcPts val="1200"/>
              </a:spcBef>
              <a:buFont typeface="Arial,Sans-Serif"/>
              <a:buChar char="•"/>
            </a:pPr>
            <a:r>
              <a:rPr lang="en-US" sz="1300">
                <a:solidFill>
                  <a:schemeClr val="tx1"/>
                </a:solidFill>
                <a:ea typeface="+mn-lt"/>
                <a:cs typeface="+mn-lt"/>
              </a:rPr>
              <a:t>Textblob scoring</a:t>
            </a:r>
          </a:p>
          <a:p>
            <a:pPr marL="285750" indent="-285750">
              <a:spcBef>
                <a:spcPts val="1200"/>
              </a:spcBef>
              <a:buFont typeface="Arial,Sans-Serif"/>
              <a:buChar char="•"/>
            </a:pPr>
            <a:r>
              <a:rPr lang="en-US" sz="1300">
                <a:solidFill>
                  <a:schemeClr val="tx1"/>
                </a:solidFill>
              </a:rPr>
              <a:t>Normal scoring with recency</a:t>
            </a:r>
          </a:p>
        </p:txBody>
      </p:sp>
      <p:sp>
        <p:nvSpPr>
          <p:cNvPr id="24" name="TextBox 23">
            <a:extLst>
              <a:ext uri="{FF2B5EF4-FFF2-40B4-BE49-F238E27FC236}">
                <a16:creationId xmlns:a16="http://schemas.microsoft.com/office/drawing/2014/main" id="{C91824E7-84F6-4F83-9997-03F89F4AD7CA}"/>
              </a:ext>
            </a:extLst>
          </p:cNvPr>
          <p:cNvSpPr txBox="1"/>
          <p:nvPr/>
        </p:nvSpPr>
        <p:spPr>
          <a:xfrm>
            <a:off x="554297" y="6391893"/>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chemeClr val="accent5"/>
                </a:solidFill>
              </a:rPr>
              <a:t>Clarabridge Model</a:t>
            </a:r>
          </a:p>
        </p:txBody>
      </p:sp>
      <p:sp>
        <p:nvSpPr>
          <p:cNvPr id="29" name="TextBox 28">
            <a:extLst>
              <a:ext uri="{FF2B5EF4-FFF2-40B4-BE49-F238E27FC236}">
                <a16:creationId xmlns:a16="http://schemas.microsoft.com/office/drawing/2014/main" id="{22036129-70EC-4822-B856-014C8739A88E}"/>
              </a:ext>
            </a:extLst>
          </p:cNvPr>
          <p:cNvSpPr txBox="1"/>
          <p:nvPr/>
        </p:nvSpPr>
        <p:spPr>
          <a:xfrm>
            <a:off x="8097248" y="6359079"/>
            <a:ext cx="35636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chemeClr val="accent5"/>
                </a:solidFill>
              </a:rPr>
              <a:t>Sentiment Probabilty scoring Model</a:t>
            </a:r>
          </a:p>
        </p:txBody>
      </p:sp>
      <p:sp>
        <p:nvSpPr>
          <p:cNvPr id="28" name="Rectangle: Rounded Corners 27">
            <a:extLst>
              <a:ext uri="{FF2B5EF4-FFF2-40B4-BE49-F238E27FC236}">
                <a16:creationId xmlns:a16="http://schemas.microsoft.com/office/drawing/2014/main" id="{9E41FAB1-DF49-4848-84C8-C6029877C1F0}"/>
              </a:ext>
            </a:extLst>
          </p:cNvPr>
          <p:cNvSpPr/>
          <p:nvPr/>
        </p:nvSpPr>
        <p:spPr>
          <a:xfrm>
            <a:off x="4058713" y="1782606"/>
            <a:ext cx="1392576" cy="909712"/>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Preprocessed Conversation</a:t>
            </a:r>
            <a:endParaRPr lang="en-US" sz="1300"/>
          </a:p>
        </p:txBody>
      </p:sp>
      <p:sp>
        <p:nvSpPr>
          <p:cNvPr id="31" name="Rectangle: Rounded Corners 30">
            <a:extLst>
              <a:ext uri="{FF2B5EF4-FFF2-40B4-BE49-F238E27FC236}">
                <a16:creationId xmlns:a16="http://schemas.microsoft.com/office/drawing/2014/main" id="{4F82F7BB-529C-4E57-87F7-0C5165283D5B}"/>
              </a:ext>
            </a:extLst>
          </p:cNvPr>
          <p:cNvSpPr/>
          <p:nvPr/>
        </p:nvSpPr>
        <p:spPr>
          <a:xfrm>
            <a:off x="6402376" y="1782605"/>
            <a:ext cx="1392576" cy="909712"/>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Preprocessed Conversation</a:t>
            </a:r>
          </a:p>
        </p:txBody>
      </p:sp>
      <p:sp>
        <p:nvSpPr>
          <p:cNvPr id="32" name="Rectangle: Rounded Corners 31">
            <a:extLst>
              <a:ext uri="{FF2B5EF4-FFF2-40B4-BE49-F238E27FC236}">
                <a16:creationId xmlns:a16="http://schemas.microsoft.com/office/drawing/2014/main" id="{5DD7E0C6-152F-479D-AEDE-DE527FC29E93}"/>
              </a:ext>
            </a:extLst>
          </p:cNvPr>
          <p:cNvSpPr/>
          <p:nvPr/>
        </p:nvSpPr>
        <p:spPr>
          <a:xfrm>
            <a:off x="4030243" y="3292021"/>
            <a:ext cx="1392576" cy="909712"/>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Feature Vector</a:t>
            </a:r>
          </a:p>
        </p:txBody>
      </p:sp>
      <p:sp>
        <p:nvSpPr>
          <p:cNvPr id="33" name="Rectangle: Rounded Corners 32">
            <a:extLst>
              <a:ext uri="{FF2B5EF4-FFF2-40B4-BE49-F238E27FC236}">
                <a16:creationId xmlns:a16="http://schemas.microsoft.com/office/drawing/2014/main" id="{62D01112-CA87-449F-931F-67F22E388B78}"/>
              </a:ext>
            </a:extLst>
          </p:cNvPr>
          <p:cNvSpPr/>
          <p:nvPr/>
        </p:nvSpPr>
        <p:spPr>
          <a:xfrm>
            <a:off x="6401843" y="2959032"/>
            <a:ext cx="1397256" cy="670970"/>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ea typeface="+mn-lt"/>
                <a:cs typeface="+mn-lt"/>
              </a:rPr>
              <a:t>Feature Vector</a:t>
            </a:r>
            <a:endParaRPr lang="en-US" sz="1300">
              <a:solidFill>
                <a:schemeClr val="tx1"/>
              </a:solidFill>
            </a:endParaRPr>
          </a:p>
        </p:txBody>
      </p:sp>
      <p:sp>
        <p:nvSpPr>
          <p:cNvPr id="34" name="Rectangle: Rounded Corners 33">
            <a:extLst>
              <a:ext uri="{FF2B5EF4-FFF2-40B4-BE49-F238E27FC236}">
                <a16:creationId xmlns:a16="http://schemas.microsoft.com/office/drawing/2014/main" id="{F9081418-9A86-4333-A3C9-12B9377E8147}"/>
              </a:ext>
            </a:extLst>
          </p:cNvPr>
          <p:cNvSpPr/>
          <p:nvPr/>
        </p:nvSpPr>
        <p:spPr>
          <a:xfrm>
            <a:off x="4001775" y="4942065"/>
            <a:ext cx="1392576" cy="909712"/>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Pos/Neg Class Prediction</a:t>
            </a:r>
          </a:p>
        </p:txBody>
      </p:sp>
      <p:sp>
        <p:nvSpPr>
          <p:cNvPr id="35" name="Rectangle: Rounded Corners 34">
            <a:extLst>
              <a:ext uri="{FF2B5EF4-FFF2-40B4-BE49-F238E27FC236}">
                <a16:creationId xmlns:a16="http://schemas.microsoft.com/office/drawing/2014/main" id="{2BFC4F93-1294-4D28-A5E3-EF2852C71F43}"/>
              </a:ext>
            </a:extLst>
          </p:cNvPr>
          <p:cNvSpPr/>
          <p:nvPr/>
        </p:nvSpPr>
        <p:spPr>
          <a:xfrm>
            <a:off x="6405994" y="3878018"/>
            <a:ext cx="1397256" cy="792682"/>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dirty="0">
                <a:solidFill>
                  <a:schemeClr val="tx1"/>
                </a:solidFill>
              </a:rPr>
              <a:t>Clarabridge </a:t>
            </a:r>
            <a:r>
              <a:rPr lang="en-US" sz="1300">
                <a:solidFill>
                  <a:schemeClr val="tx1"/>
                </a:solidFill>
              </a:rPr>
              <a:t>model score</a:t>
            </a:r>
          </a:p>
          <a:p>
            <a:pPr algn="ctr">
              <a:spcBef>
                <a:spcPts val="1200"/>
              </a:spcBef>
            </a:pPr>
            <a:r>
              <a:rPr lang="en-US" sz="1300">
                <a:solidFill>
                  <a:schemeClr val="tx1"/>
                </a:solidFill>
              </a:rPr>
              <a:t>(-5 to 5)</a:t>
            </a:r>
          </a:p>
        </p:txBody>
      </p:sp>
      <p:sp>
        <p:nvSpPr>
          <p:cNvPr id="36" name="Rectangle: Rounded Corners 35">
            <a:extLst>
              <a:ext uri="{FF2B5EF4-FFF2-40B4-BE49-F238E27FC236}">
                <a16:creationId xmlns:a16="http://schemas.microsoft.com/office/drawing/2014/main" id="{E93BC0EA-A03E-44E9-8FF0-6BF8B6200134}"/>
              </a:ext>
            </a:extLst>
          </p:cNvPr>
          <p:cNvSpPr/>
          <p:nvPr/>
        </p:nvSpPr>
        <p:spPr>
          <a:xfrm>
            <a:off x="6405468" y="5073202"/>
            <a:ext cx="1392576" cy="909712"/>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Aggregated Normal Score</a:t>
            </a:r>
          </a:p>
          <a:p>
            <a:pPr algn="ctr">
              <a:spcBef>
                <a:spcPts val="1200"/>
              </a:spcBef>
            </a:pPr>
            <a:r>
              <a:rPr lang="en-US" sz="1300">
                <a:solidFill>
                  <a:schemeClr val="tx1"/>
                </a:solidFill>
              </a:rPr>
              <a:t>(-10 to 10)</a:t>
            </a:r>
            <a:endParaRPr lang="en-US" sz="1300" dirty="0">
              <a:solidFill>
                <a:schemeClr val="tx1"/>
              </a:solidFill>
            </a:endParaRPr>
          </a:p>
        </p:txBody>
      </p:sp>
      <p:cxnSp>
        <p:nvCxnSpPr>
          <p:cNvPr id="22" name="Straight Arrow Connector 21">
            <a:extLst>
              <a:ext uri="{FF2B5EF4-FFF2-40B4-BE49-F238E27FC236}">
                <a16:creationId xmlns:a16="http://schemas.microsoft.com/office/drawing/2014/main" id="{DD53C3E2-F456-4841-B973-B2A3B4B972FE}"/>
              </a:ext>
            </a:extLst>
          </p:cNvPr>
          <p:cNvCxnSpPr>
            <a:cxnSpLocks/>
          </p:cNvCxnSpPr>
          <p:nvPr/>
        </p:nvCxnSpPr>
        <p:spPr>
          <a:xfrm flipH="1">
            <a:off x="4701746" y="1532613"/>
            <a:ext cx="3035" cy="244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AC93D2D8-CEA9-4787-B0C0-F0CA3A093E47}"/>
              </a:ext>
            </a:extLst>
          </p:cNvPr>
          <p:cNvCxnSpPr>
            <a:cxnSpLocks/>
          </p:cNvCxnSpPr>
          <p:nvPr/>
        </p:nvCxnSpPr>
        <p:spPr>
          <a:xfrm flipH="1">
            <a:off x="7065989" y="1551338"/>
            <a:ext cx="3035" cy="244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3B8FEF61-A159-457B-AA5B-C2E9495D8CF2}"/>
              </a:ext>
            </a:extLst>
          </p:cNvPr>
          <p:cNvCxnSpPr>
            <a:cxnSpLocks/>
          </p:cNvCxnSpPr>
          <p:nvPr/>
        </p:nvCxnSpPr>
        <p:spPr>
          <a:xfrm flipH="1">
            <a:off x="7071316" y="2660789"/>
            <a:ext cx="7716" cy="3292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89897122-3899-47F3-B05B-894EA0FF83D5}"/>
              </a:ext>
            </a:extLst>
          </p:cNvPr>
          <p:cNvCxnSpPr>
            <a:cxnSpLocks/>
          </p:cNvCxnSpPr>
          <p:nvPr/>
        </p:nvCxnSpPr>
        <p:spPr>
          <a:xfrm flipH="1">
            <a:off x="7090053" y="3629804"/>
            <a:ext cx="3035" cy="244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B3190315-4889-4353-AD63-C9E3F8FEA5F4}"/>
              </a:ext>
            </a:extLst>
          </p:cNvPr>
          <p:cNvCxnSpPr>
            <a:cxnSpLocks/>
          </p:cNvCxnSpPr>
          <p:nvPr/>
        </p:nvCxnSpPr>
        <p:spPr>
          <a:xfrm flipH="1">
            <a:off x="7081326" y="4683079"/>
            <a:ext cx="12396" cy="38542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A474EE1E-B84C-46C2-A916-B43EB874424A}"/>
              </a:ext>
            </a:extLst>
          </p:cNvPr>
          <p:cNvCxnSpPr>
            <a:cxnSpLocks/>
          </p:cNvCxnSpPr>
          <p:nvPr/>
        </p:nvCxnSpPr>
        <p:spPr>
          <a:xfrm flipH="1">
            <a:off x="4694762" y="2660789"/>
            <a:ext cx="12396" cy="63820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1ECBF676-FBED-4065-A12F-3D2FEF91A5E6}"/>
              </a:ext>
            </a:extLst>
          </p:cNvPr>
          <p:cNvCxnSpPr>
            <a:cxnSpLocks/>
          </p:cNvCxnSpPr>
          <p:nvPr/>
        </p:nvCxnSpPr>
        <p:spPr>
          <a:xfrm flipH="1">
            <a:off x="4667110" y="4205594"/>
            <a:ext cx="17077" cy="75991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6106AEC2-9264-4215-B455-C89C9C3AD491}"/>
              </a:ext>
            </a:extLst>
          </p:cNvPr>
          <p:cNvCxnSpPr>
            <a:cxnSpLocks/>
          </p:cNvCxnSpPr>
          <p:nvPr/>
        </p:nvCxnSpPr>
        <p:spPr>
          <a:xfrm flipH="1">
            <a:off x="1805407" y="2754414"/>
            <a:ext cx="3035" cy="244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B9FDE604-CBA2-4213-9F16-6E2DEAF663DF}"/>
              </a:ext>
            </a:extLst>
          </p:cNvPr>
          <p:cNvCxnSpPr>
            <a:cxnSpLocks/>
          </p:cNvCxnSpPr>
          <p:nvPr/>
        </p:nvCxnSpPr>
        <p:spPr>
          <a:xfrm flipH="1">
            <a:off x="1758774" y="4463062"/>
            <a:ext cx="3035" cy="244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D5092448-A431-414F-8C7A-A00B34FA97F0}"/>
              </a:ext>
            </a:extLst>
          </p:cNvPr>
          <p:cNvCxnSpPr>
            <a:cxnSpLocks/>
          </p:cNvCxnSpPr>
          <p:nvPr/>
        </p:nvCxnSpPr>
        <p:spPr>
          <a:xfrm flipH="1">
            <a:off x="9716319" y="2754413"/>
            <a:ext cx="3035" cy="244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34AE5F4F-5027-40AF-AB9C-B43427E65F2D}"/>
              </a:ext>
            </a:extLst>
          </p:cNvPr>
          <p:cNvCxnSpPr>
            <a:cxnSpLocks/>
          </p:cNvCxnSpPr>
          <p:nvPr/>
        </p:nvCxnSpPr>
        <p:spPr>
          <a:xfrm flipH="1">
            <a:off x="9712523" y="4463061"/>
            <a:ext cx="3035" cy="244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153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F442CF4A-84E0-4546-85EA-58294871310F}"/>
              </a:ext>
            </a:extLst>
          </p:cNvPr>
          <p:cNvSpPr txBox="1">
            <a:spLocks/>
          </p:cNvSpPr>
          <p:nvPr/>
        </p:nvSpPr>
        <p:spPr>
          <a:xfrm>
            <a:off x="304720" y="80253"/>
            <a:ext cx="11579384"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solidFill>
                  <a:schemeClr val="accent6"/>
                </a:solidFill>
                <a:latin typeface="Adobe Clean"/>
              </a:rPr>
              <a:t>Converation Health Score Model</a:t>
            </a:r>
          </a:p>
        </p:txBody>
      </p:sp>
      <p:sp>
        <p:nvSpPr>
          <p:cNvPr id="16" name="Flowchart: Magnetic Disk 15">
            <a:extLst>
              <a:ext uri="{FF2B5EF4-FFF2-40B4-BE49-F238E27FC236}">
                <a16:creationId xmlns:a16="http://schemas.microsoft.com/office/drawing/2014/main" id="{B7A987B6-22B1-4B2C-838E-E51743A44EFE}"/>
              </a:ext>
            </a:extLst>
          </p:cNvPr>
          <p:cNvSpPr/>
          <p:nvPr/>
        </p:nvSpPr>
        <p:spPr>
          <a:xfrm>
            <a:off x="5850095" y="275006"/>
            <a:ext cx="1973888" cy="612647"/>
          </a:xfrm>
          <a:prstGeom prst="flowChartMagneticDisk">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Clarabridge Sentiment Data (Q3/Q2)</a:t>
            </a:r>
          </a:p>
        </p:txBody>
      </p:sp>
      <p:sp>
        <p:nvSpPr>
          <p:cNvPr id="18" name="Rectangle 17">
            <a:extLst>
              <a:ext uri="{FF2B5EF4-FFF2-40B4-BE49-F238E27FC236}">
                <a16:creationId xmlns:a16="http://schemas.microsoft.com/office/drawing/2014/main" id="{93775DD1-9452-432C-8AEB-66046B6129A7}"/>
              </a:ext>
            </a:extLst>
          </p:cNvPr>
          <p:cNvSpPr/>
          <p:nvPr/>
        </p:nvSpPr>
        <p:spPr>
          <a:xfrm>
            <a:off x="5437425" y="1253299"/>
            <a:ext cx="2958370" cy="609701"/>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bg1"/>
                </a:solidFill>
              </a:rPr>
              <a:t>Sentiment Probability Scoring Model</a:t>
            </a:r>
          </a:p>
          <a:p>
            <a:pPr algn="ctr">
              <a:spcBef>
                <a:spcPts val="1200"/>
              </a:spcBef>
            </a:pPr>
            <a:r>
              <a:rPr lang="en-US" sz="1300">
                <a:solidFill>
                  <a:schemeClr val="bg1"/>
                </a:solidFill>
              </a:rPr>
              <a:t>(Runtime: 3-6 Hours)</a:t>
            </a:r>
          </a:p>
        </p:txBody>
      </p:sp>
      <p:sp>
        <p:nvSpPr>
          <p:cNvPr id="19" name="Rectangle 18">
            <a:extLst>
              <a:ext uri="{FF2B5EF4-FFF2-40B4-BE49-F238E27FC236}">
                <a16:creationId xmlns:a16="http://schemas.microsoft.com/office/drawing/2014/main" id="{01F0B8F1-EB80-41D3-AD4E-01CF56771C97}"/>
              </a:ext>
            </a:extLst>
          </p:cNvPr>
          <p:cNvSpPr/>
          <p:nvPr/>
        </p:nvSpPr>
        <p:spPr>
          <a:xfrm>
            <a:off x="3817551" y="4171056"/>
            <a:ext cx="1945761" cy="703456"/>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bg1"/>
                </a:solidFill>
              </a:rPr>
              <a:t>Random Forest Classifier</a:t>
            </a:r>
            <a:endParaRPr lang="en-US" sz="1300"/>
          </a:p>
          <a:p>
            <a:pPr algn="ctr">
              <a:spcBef>
                <a:spcPts val="1200"/>
              </a:spcBef>
            </a:pPr>
            <a:r>
              <a:rPr lang="en-US" sz="1300">
                <a:solidFill>
                  <a:schemeClr val="bg1"/>
                </a:solidFill>
              </a:rPr>
              <a:t>(Accuracy – 78%)</a:t>
            </a:r>
          </a:p>
        </p:txBody>
      </p:sp>
      <p:sp>
        <p:nvSpPr>
          <p:cNvPr id="20" name="Rectangle 19">
            <a:extLst>
              <a:ext uri="{FF2B5EF4-FFF2-40B4-BE49-F238E27FC236}">
                <a16:creationId xmlns:a16="http://schemas.microsoft.com/office/drawing/2014/main" id="{5C7D340B-99FE-4468-BFED-7E2B8CC11FB4}"/>
              </a:ext>
            </a:extLst>
          </p:cNvPr>
          <p:cNvSpPr/>
          <p:nvPr/>
        </p:nvSpPr>
        <p:spPr>
          <a:xfrm>
            <a:off x="388220" y="2542866"/>
            <a:ext cx="3113117" cy="2047958"/>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ea typeface="+mn-lt"/>
                <a:cs typeface="+mn-lt"/>
              </a:rPr>
              <a:t>Feature Selection (1-3 Hour)</a:t>
            </a:r>
          </a:p>
          <a:p>
            <a:pPr marL="285750" indent="-285750">
              <a:spcBef>
                <a:spcPts val="1200"/>
              </a:spcBef>
              <a:buFont typeface="Arial,Sans-Serif"/>
              <a:buChar char="•"/>
            </a:pPr>
            <a:r>
              <a:rPr lang="en-US" sz="1300">
                <a:solidFill>
                  <a:schemeClr val="tx1"/>
                </a:solidFill>
                <a:ea typeface="+mn-lt"/>
                <a:cs typeface="+mn-lt"/>
              </a:rPr>
              <a:t>Apply TF-IDF (2500 Features) (case)</a:t>
            </a:r>
          </a:p>
          <a:p>
            <a:pPr marL="285750" indent="-285750">
              <a:spcBef>
                <a:spcPts val="1200"/>
              </a:spcBef>
              <a:buFont typeface="Arial,Sans-Serif"/>
              <a:buChar char="•"/>
            </a:pPr>
            <a:r>
              <a:rPr lang="en-US" sz="1300">
                <a:solidFill>
                  <a:schemeClr val="tx1"/>
                </a:solidFill>
                <a:ea typeface="+mn-lt"/>
                <a:cs typeface="+mn-lt"/>
              </a:rPr>
              <a:t>Bert Score (case level)</a:t>
            </a:r>
            <a:endParaRPr lang="en-US" sz="1300" dirty="0">
              <a:solidFill>
                <a:schemeClr val="tx1"/>
              </a:solidFill>
              <a:ea typeface="+mn-lt"/>
              <a:cs typeface="+mn-lt"/>
            </a:endParaRPr>
          </a:p>
          <a:p>
            <a:pPr marL="285750" indent="-285750">
              <a:spcBef>
                <a:spcPts val="1200"/>
              </a:spcBef>
              <a:buFont typeface="Arial,Sans-Serif"/>
              <a:buChar char="•"/>
            </a:pPr>
            <a:r>
              <a:rPr lang="en-US" sz="1300">
                <a:solidFill>
                  <a:schemeClr val="tx1"/>
                </a:solidFill>
                <a:ea typeface="+mn-lt"/>
                <a:cs typeface="+mn-lt"/>
              </a:rPr>
              <a:t>Textblob score (case level)</a:t>
            </a:r>
            <a:endParaRPr lang="en-US" sz="1300" dirty="0">
              <a:solidFill>
                <a:schemeClr val="tx1"/>
              </a:solidFill>
              <a:ea typeface="+mn-lt"/>
              <a:cs typeface="+mn-lt"/>
            </a:endParaRPr>
          </a:p>
          <a:p>
            <a:pPr marL="285750" indent="-285750">
              <a:spcBef>
                <a:spcPts val="1200"/>
              </a:spcBef>
              <a:buFont typeface="Arial,Sans-Serif"/>
              <a:buChar char="•"/>
            </a:pPr>
            <a:r>
              <a:rPr lang="en-US" sz="1300">
                <a:solidFill>
                  <a:schemeClr val="tx1"/>
                </a:solidFill>
                <a:ea typeface="+mn-lt"/>
                <a:cs typeface="+mn-lt"/>
              </a:rPr>
              <a:t>Test and train split</a:t>
            </a:r>
          </a:p>
          <a:p>
            <a:pPr marL="285750" indent="-285750">
              <a:spcBef>
                <a:spcPts val="1200"/>
              </a:spcBef>
              <a:buFont typeface="Arial,Sans-Serif"/>
              <a:buChar char="•"/>
            </a:pPr>
            <a:r>
              <a:rPr lang="en-US" sz="1300">
                <a:solidFill>
                  <a:schemeClr val="tx1"/>
                </a:solidFill>
              </a:rPr>
              <a:t>Top 400 Features including scoring</a:t>
            </a:r>
          </a:p>
        </p:txBody>
      </p:sp>
      <p:sp>
        <p:nvSpPr>
          <p:cNvPr id="22" name="Flowchart: Magnetic Disk 21">
            <a:extLst>
              <a:ext uri="{FF2B5EF4-FFF2-40B4-BE49-F238E27FC236}">
                <a16:creationId xmlns:a16="http://schemas.microsoft.com/office/drawing/2014/main" id="{12A23BE9-5A93-4E42-92E5-CF90DC83FDAC}"/>
              </a:ext>
            </a:extLst>
          </p:cNvPr>
          <p:cNvSpPr/>
          <p:nvPr/>
        </p:nvSpPr>
        <p:spPr>
          <a:xfrm>
            <a:off x="3787026" y="2055946"/>
            <a:ext cx="1973888" cy="612647"/>
          </a:xfrm>
          <a:prstGeom prst="flowChartMagneticDisk">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Extreme Pos/Neg Data</a:t>
            </a:r>
          </a:p>
        </p:txBody>
      </p:sp>
      <p:sp>
        <p:nvSpPr>
          <p:cNvPr id="23" name="Flowchart: Magnetic Disk 22">
            <a:extLst>
              <a:ext uri="{FF2B5EF4-FFF2-40B4-BE49-F238E27FC236}">
                <a16:creationId xmlns:a16="http://schemas.microsoft.com/office/drawing/2014/main" id="{7D4EA666-E0F9-421A-993E-33799E8D6D8B}"/>
              </a:ext>
            </a:extLst>
          </p:cNvPr>
          <p:cNvSpPr/>
          <p:nvPr/>
        </p:nvSpPr>
        <p:spPr>
          <a:xfrm>
            <a:off x="8024601" y="2055812"/>
            <a:ext cx="1973888" cy="612647"/>
          </a:xfrm>
          <a:prstGeom prst="flowChartMagneticDisk">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Non-Extreme Pos/Neg Data</a:t>
            </a:r>
          </a:p>
        </p:txBody>
      </p:sp>
      <p:sp>
        <p:nvSpPr>
          <p:cNvPr id="30" name="Rectangle 29">
            <a:extLst>
              <a:ext uri="{FF2B5EF4-FFF2-40B4-BE49-F238E27FC236}">
                <a16:creationId xmlns:a16="http://schemas.microsoft.com/office/drawing/2014/main" id="{BBC1FABF-A9E2-492C-B120-A9ED6C0BD5AB}"/>
              </a:ext>
            </a:extLst>
          </p:cNvPr>
          <p:cNvSpPr/>
          <p:nvPr/>
        </p:nvSpPr>
        <p:spPr>
          <a:xfrm>
            <a:off x="360042" y="780201"/>
            <a:ext cx="3141203" cy="1430037"/>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ea typeface="+mn-lt"/>
                <a:cs typeface="+mn-lt"/>
              </a:rPr>
              <a:t>Preprocessing (3-6 Hours)</a:t>
            </a:r>
          </a:p>
          <a:p>
            <a:pPr marL="285750" indent="-285750">
              <a:spcBef>
                <a:spcPts val="1200"/>
              </a:spcBef>
              <a:buFont typeface="Arial,Sans-Serif"/>
              <a:buChar char="•"/>
            </a:pPr>
            <a:r>
              <a:rPr lang="en-US" sz="1300">
                <a:solidFill>
                  <a:schemeClr val="tx1"/>
                </a:solidFill>
              </a:rPr>
              <a:t>Generate scoring from Sentiment scoring model</a:t>
            </a:r>
          </a:p>
          <a:p>
            <a:pPr marL="285750" indent="-285750">
              <a:spcBef>
                <a:spcPts val="1200"/>
              </a:spcBef>
              <a:buFont typeface="Arial,Sans-Serif"/>
              <a:buChar char="•"/>
            </a:pPr>
            <a:r>
              <a:rPr lang="en-US" sz="1300">
                <a:solidFill>
                  <a:schemeClr val="tx1"/>
                </a:solidFill>
              </a:rPr>
              <a:t>Split Extreme &amp; Non-Extreme +/- samples</a:t>
            </a:r>
          </a:p>
        </p:txBody>
      </p:sp>
      <p:sp>
        <p:nvSpPr>
          <p:cNvPr id="2" name="Rectangle: Rounded Corners 1">
            <a:extLst>
              <a:ext uri="{FF2B5EF4-FFF2-40B4-BE49-F238E27FC236}">
                <a16:creationId xmlns:a16="http://schemas.microsoft.com/office/drawing/2014/main" id="{FB8D0C01-1527-43DE-8E3F-1BBB0CBC854C}"/>
              </a:ext>
            </a:extLst>
          </p:cNvPr>
          <p:cNvSpPr/>
          <p:nvPr/>
        </p:nvSpPr>
        <p:spPr>
          <a:xfrm>
            <a:off x="4132339" y="2971761"/>
            <a:ext cx="1242559" cy="914399"/>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Feature Vector</a:t>
            </a:r>
          </a:p>
        </p:txBody>
      </p:sp>
      <p:sp>
        <p:nvSpPr>
          <p:cNvPr id="37" name="Rectangle: Rounded Corners 36">
            <a:extLst>
              <a:ext uri="{FF2B5EF4-FFF2-40B4-BE49-F238E27FC236}">
                <a16:creationId xmlns:a16="http://schemas.microsoft.com/office/drawing/2014/main" id="{AAD09E00-6425-4D78-A03D-A7E42767B270}"/>
              </a:ext>
            </a:extLst>
          </p:cNvPr>
          <p:cNvSpPr/>
          <p:nvPr/>
        </p:nvSpPr>
        <p:spPr>
          <a:xfrm>
            <a:off x="8477404" y="2943673"/>
            <a:ext cx="1242559" cy="914399"/>
          </a:xfrm>
          <a:prstGeom prst="round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Feature Vector</a:t>
            </a:r>
            <a:endParaRPr lang="en-US" sz="1300"/>
          </a:p>
        </p:txBody>
      </p:sp>
      <p:sp>
        <p:nvSpPr>
          <p:cNvPr id="38" name="Rectangle 37">
            <a:extLst>
              <a:ext uri="{FF2B5EF4-FFF2-40B4-BE49-F238E27FC236}">
                <a16:creationId xmlns:a16="http://schemas.microsoft.com/office/drawing/2014/main" id="{50DAF879-AA58-4DEB-A6AA-975F4F2DB0A4}"/>
              </a:ext>
            </a:extLst>
          </p:cNvPr>
          <p:cNvSpPr/>
          <p:nvPr/>
        </p:nvSpPr>
        <p:spPr>
          <a:xfrm>
            <a:off x="8190830" y="4157011"/>
            <a:ext cx="1950449" cy="703456"/>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bg1"/>
                </a:solidFill>
                <a:ea typeface="+mn-lt"/>
                <a:cs typeface="+mn-lt"/>
              </a:rPr>
              <a:t>Random Forest Classifier</a:t>
            </a:r>
          </a:p>
          <a:p>
            <a:pPr algn="ctr">
              <a:spcBef>
                <a:spcPts val="1200"/>
              </a:spcBef>
            </a:pPr>
            <a:r>
              <a:rPr lang="en-US" sz="1300">
                <a:solidFill>
                  <a:schemeClr val="bg1"/>
                </a:solidFill>
                <a:ea typeface="+mn-lt"/>
                <a:cs typeface="+mn-lt"/>
              </a:rPr>
              <a:t>(Accuracy – 70%)</a:t>
            </a:r>
          </a:p>
        </p:txBody>
      </p:sp>
      <p:sp>
        <p:nvSpPr>
          <p:cNvPr id="3" name="Rectangle 2">
            <a:extLst>
              <a:ext uri="{FF2B5EF4-FFF2-40B4-BE49-F238E27FC236}">
                <a16:creationId xmlns:a16="http://schemas.microsoft.com/office/drawing/2014/main" id="{43F229DA-1596-4862-A8E5-65265471E6A7}"/>
              </a:ext>
            </a:extLst>
          </p:cNvPr>
          <p:cNvSpPr/>
          <p:nvPr/>
        </p:nvSpPr>
        <p:spPr>
          <a:xfrm>
            <a:off x="385986" y="4902294"/>
            <a:ext cx="3141203" cy="1828485"/>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spcBef>
                <a:spcPts val="1200"/>
              </a:spcBef>
            </a:pPr>
            <a:r>
              <a:rPr lang="en-US" sz="1300">
                <a:solidFill>
                  <a:schemeClr val="bg1"/>
                </a:solidFill>
              </a:rPr>
              <a:t>Random Forest Classifier (2-6 Hour)</a:t>
            </a:r>
          </a:p>
          <a:p>
            <a:pPr marL="285750" indent="-285750">
              <a:spcBef>
                <a:spcPts val="1200"/>
              </a:spcBef>
              <a:buFont typeface="Arial"/>
              <a:buChar char="•"/>
            </a:pPr>
            <a:r>
              <a:rPr lang="en-US" sz="1300">
                <a:solidFill>
                  <a:schemeClr val="tx1"/>
                </a:solidFill>
              </a:rPr>
              <a:t>Extreme/Non-Extreme Prob scores</a:t>
            </a:r>
          </a:p>
          <a:p>
            <a:pPr marL="285750" indent="-285750">
              <a:spcBef>
                <a:spcPts val="1200"/>
              </a:spcBef>
              <a:buFont typeface="Arial"/>
              <a:buChar char="•"/>
            </a:pPr>
            <a:r>
              <a:rPr lang="en-US" sz="1300">
                <a:solidFill>
                  <a:schemeClr val="tx1"/>
                </a:solidFill>
              </a:rPr>
              <a:t>Bert Prob scores</a:t>
            </a:r>
          </a:p>
          <a:p>
            <a:pPr marL="285750" indent="-285750">
              <a:spcBef>
                <a:spcPts val="1200"/>
              </a:spcBef>
              <a:buFont typeface="Arial"/>
              <a:buChar char="•"/>
            </a:pPr>
            <a:r>
              <a:rPr lang="en-US" sz="1300">
                <a:solidFill>
                  <a:schemeClr val="tx1"/>
                </a:solidFill>
              </a:rPr>
              <a:t>Cases level aggregated support KPI</a:t>
            </a:r>
          </a:p>
          <a:p>
            <a:pPr marL="285750" indent="-285750">
              <a:spcBef>
                <a:spcPts val="1200"/>
              </a:spcBef>
              <a:buFont typeface="Arial"/>
              <a:buChar char="•"/>
            </a:pPr>
            <a:r>
              <a:rPr lang="en-US" sz="1300">
                <a:solidFill>
                  <a:schemeClr val="tx1"/>
                </a:solidFill>
              </a:rPr>
              <a:t>Hyper parameter Tuning</a:t>
            </a:r>
          </a:p>
        </p:txBody>
      </p:sp>
      <p:sp>
        <p:nvSpPr>
          <p:cNvPr id="40" name="Flowchart: Magnetic Disk 39">
            <a:extLst>
              <a:ext uri="{FF2B5EF4-FFF2-40B4-BE49-F238E27FC236}">
                <a16:creationId xmlns:a16="http://schemas.microsoft.com/office/drawing/2014/main" id="{AB76827B-686C-45A1-B3FE-C58C82C9DAA8}"/>
              </a:ext>
            </a:extLst>
          </p:cNvPr>
          <p:cNvSpPr/>
          <p:nvPr/>
        </p:nvSpPr>
        <p:spPr>
          <a:xfrm>
            <a:off x="6055668" y="5092749"/>
            <a:ext cx="1973888" cy="612647"/>
          </a:xfrm>
          <a:prstGeom prst="flowChartMagneticDisk">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tx1"/>
                </a:solidFill>
              </a:rPr>
              <a:t>Clarabridge Sentiment Data Features (Q3/Q2)</a:t>
            </a:r>
          </a:p>
        </p:txBody>
      </p:sp>
      <p:sp>
        <p:nvSpPr>
          <p:cNvPr id="41" name="Rectangle 40">
            <a:extLst>
              <a:ext uri="{FF2B5EF4-FFF2-40B4-BE49-F238E27FC236}">
                <a16:creationId xmlns:a16="http://schemas.microsoft.com/office/drawing/2014/main" id="{8FED62DA-1311-423C-B38D-1AB5CD48C6C9}"/>
              </a:ext>
            </a:extLst>
          </p:cNvPr>
          <p:cNvSpPr/>
          <p:nvPr/>
        </p:nvSpPr>
        <p:spPr>
          <a:xfrm>
            <a:off x="6064137" y="6051689"/>
            <a:ext cx="1958478" cy="708124"/>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dirty="0">
                <a:solidFill>
                  <a:schemeClr val="bg1"/>
                </a:solidFill>
                <a:ea typeface="+mn-lt"/>
                <a:cs typeface="+mn-lt"/>
              </a:rPr>
              <a:t>Random Forest Classifier</a:t>
            </a:r>
          </a:p>
          <a:p>
            <a:pPr algn="ctr">
              <a:spcBef>
                <a:spcPts val="1200"/>
              </a:spcBef>
            </a:pPr>
            <a:r>
              <a:rPr lang="en-US" sz="1300" dirty="0">
                <a:solidFill>
                  <a:schemeClr val="bg1"/>
                </a:solidFill>
                <a:ea typeface="+mn-lt"/>
                <a:cs typeface="+mn-lt"/>
              </a:rPr>
              <a:t>(Accuracy – 80%)</a:t>
            </a:r>
          </a:p>
        </p:txBody>
      </p:sp>
      <p:sp>
        <p:nvSpPr>
          <p:cNvPr id="42" name="Rectangle 41">
            <a:extLst>
              <a:ext uri="{FF2B5EF4-FFF2-40B4-BE49-F238E27FC236}">
                <a16:creationId xmlns:a16="http://schemas.microsoft.com/office/drawing/2014/main" id="{822EFC51-E95D-44D0-AA8F-73B709FC1FFE}"/>
              </a:ext>
            </a:extLst>
          </p:cNvPr>
          <p:cNvSpPr/>
          <p:nvPr/>
        </p:nvSpPr>
        <p:spPr>
          <a:xfrm>
            <a:off x="6122448" y="2836478"/>
            <a:ext cx="1589470" cy="1022211"/>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bg1"/>
                </a:solidFill>
              </a:rPr>
              <a:t>DistilBert Model</a:t>
            </a:r>
          </a:p>
          <a:p>
            <a:pPr algn="ctr">
              <a:spcBef>
                <a:spcPts val="1200"/>
              </a:spcBef>
            </a:pPr>
            <a:r>
              <a:rPr lang="en-US" sz="1300">
                <a:solidFill>
                  <a:schemeClr val="bg1"/>
                </a:solidFill>
              </a:rPr>
              <a:t>(Train time: 4-5 day)</a:t>
            </a:r>
          </a:p>
          <a:p>
            <a:pPr algn="ctr">
              <a:spcBef>
                <a:spcPts val="1200"/>
              </a:spcBef>
            </a:pPr>
            <a:r>
              <a:rPr lang="en-US" sz="1300">
                <a:solidFill>
                  <a:schemeClr val="bg1"/>
                </a:solidFill>
              </a:rPr>
              <a:t>(Accuracy – 71%)</a:t>
            </a:r>
          </a:p>
        </p:txBody>
      </p:sp>
      <p:sp>
        <p:nvSpPr>
          <p:cNvPr id="43" name="Rectangle 42">
            <a:extLst>
              <a:ext uri="{FF2B5EF4-FFF2-40B4-BE49-F238E27FC236}">
                <a16:creationId xmlns:a16="http://schemas.microsoft.com/office/drawing/2014/main" id="{B0953639-8E1C-4D98-AC0B-F7DB903E83AF}"/>
              </a:ext>
            </a:extLst>
          </p:cNvPr>
          <p:cNvSpPr/>
          <p:nvPr/>
        </p:nvSpPr>
        <p:spPr>
          <a:xfrm>
            <a:off x="8657187" y="5589039"/>
            <a:ext cx="1851999" cy="459697"/>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a:solidFill>
                  <a:schemeClr val="bg1"/>
                </a:solidFill>
              </a:rPr>
              <a:t>Additional support  KPI</a:t>
            </a:r>
          </a:p>
        </p:txBody>
      </p:sp>
      <p:sp>
        <p:nvSpPr>
          <p:cNvPr id="44" name="Rectangle 43">
            <a:extLst>
              <a:ext uri="{FF2B5EF4-FFF2-40B4-BE49-F238E27FC236}">
                <a16:creationId xmlns:a16="http://schemas.microsoft.com/office/drawing/2014/main" id="{C62685DD-EE6E-4115-9DCE-84358F277EA4}"/>
              </a:ext>
            </a:extLst>
          </p:cNvPr>
          <p:cNvSpPr/>
          <p:nvPr/>
        </p:nvSpPr>
        <p:spPr>
          <a:xfrm>
            <a:off x="6231997" y="4278296"/>
            <a:ext cx="1492857" cy="511189"/>
          </a:xfrm>
          <a:prstGeom prst="rec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spcBef>
                <a:spcPts val="1200"/>
              </a:spcBef>
            </a:pPr>
            <a:r>
              <a:rPr lang="en-US" sz="1300" dirty="0">
                <a:solidFill>
                  <a:schemeClr val="bg1"/>
                </a:solidFill>
              </a:rPr>
              <a:t>Extreme &amp; Non-</a:t>
            </a:r>
            <a:r>
              <a:rPr lang="en-US" sz="1300">
                <a:solidFill>
                  <a:schemeClr val="bg1"/>
                </a:solidFill>
              </a:rPr>
              <a:t>Extreme Model</a:t>
            </a:r>
          </a:p>
        </p:txBody>
      </p:sp>
      <p:sp>
        <p:nvSpPr>
          <p:cNvPr id="5" name="Callout: Left Arrow 4">
            <a:extLst>
              <a:ext uri="{FF2B5EF4-FFF2-40B4-BE49-F238E27FC236}">
                <a16:creationId xmlns:a16="http://schemas.microsoft.com/office/drawing/2014/main" id="{1231D182-ACC3-4345-957D-74B931ABC32B}"/>
              </a:ext>
            </a:extLst>
          </p:cNvPr>
          <p:cNvSpPr/>
          <p:nvPr/>
        </p:nvSpPr>
        <p:spPr>
          <a:xfrm>
            <a:off x="10508040" y="4851265"/>
            <a:ext cx="1589471" cy="1880050"/>
          </a:xfrm>
          <a:prstGeom prst="leftArrowCallout">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285750" indent="-285750" algn="ctr">
              <a:spcBef>
                <a:spcPts val="1200"/>
              </a:spcBef>
              <a:buFont typeface="Arial"/>
              <a:buChar char="•"/>
            </a:pPr>
            <a:r>
              <a:rPr lang="en-US" sz="1000" dirty="0">
                <a:solidFill>
                  <a:schemeClr val="tx1"/>
                </a:solidFill>
              </a:rPr>
              <a:t>ARD</a:t>
            </a:r>
            <a:endParaRPr lang="en-US" sz="1000">
              <a:solidFill>
                <a:schemeClr val="tx1"/>
              </a:solidFill>
            </a:endParaRPr>
          </a:p>
          <a:p>
            <a:pPr marL="285750" indent="-285750" algn="ctr">
              <a:spcBef>
                <a:spcPts val="1200"/>
              </a:spcBef>
              <a:buFont typeface="Arial"/>
              <a:buChar char="•"/>
            </a:pPr>
            <a:r>
              <a:rPr lang="en-US" sz="1000" dirty="0">
                <a:solidFill>
                  <a:schemeClr val="tx1"/>
                </a:solidFill>
              </a:rPr>
              <a:t>Wait Time</a:t>
            </a:r>
            <a:endParaRPr lang="en-US" sz="1000">
              <a:solidFill>
                <a:schemeClr val="tx1"/>
              </a:solidFill>
            </a:endParaRPr>
          </a:p>
          <a:p>
            <a:pPr marL="285750" indent="-285750" algn="ctr">
              <a:spcBef>
                <a:spcPts val="1200"/>
              </a:spcBef>
              <a:buFont typeface="Arial"/>
              <a:buChar char="•"/>
            </a:pPr>
            <a:r>
              <a:rPr lang="en-US" sz="1000" dirty="0">
                <a:solidFill>
                  <a:schemeClr val="tx1"/>
                </a:solidFill>
              </a:rPr>
              <a:t>Close Time</a:t>
            </a:r>
            <a:endParaRPr lang="en-US" sz="1000">
              <a:solidFill>
                <a:schemeClr val="tx1"/>
              </a:solidFill>
            </a:endParaRPr>
          </a:p>
          <a:p>
            <a:pPr marL="285750" indent="-285750" algn="ctr">
              <a:spcBef>
                <a:spcPts val="1200"/>
              </a:spcBef>
              <a:buFont typeface="Arial"/>
              <a:buChar char="•"/>
            </a:pPr>
            <a:r>
              <a:rPr lang="en-US" sz="1000" dirty="0">
                <a:solidFill>
                  <a:schemeClr val="tx1"/>
                </a:solidFill>
              </a:rPr>
              <a:t>Handle time</a:t>
            </a:r>
            <a:endParaRPr lang="en-US" sz="1000">
              <a:solidFill>
                <a:schemeClr val="tx1"/>
              </a:solidFill>
            </a:endParaRPr>
          </a:p>
          <a:p>
            <a:pPr marL="285750" indent="-285750" algn="ctr">
              <a:spcBef>
                <a:spcPts val="1200"/>
              </a:spcBef>
              <a:buFont typeface="Arial"/>
              <a:buChar char="•"/>
            </a:pPr>
            <a:r>
              <a:rPr lang="en-US" sz="1000" dirty="0">
                <a:solidFill>
                  <a:schemeClr val="tx1"/>
                </a:solidFill>
              </a:rPr>
              <a:t>Issue Type</a:t>
            </a:r>
            <a:endParaRPr lang="en-US" sz="1000">
              <a:solidFill>
                <a:schemeClr val="tx1"/>
              </a:solidFill>
            </a:endParaRPr>
          </a:p>
          <a:p>
            <a:pPr marL="285750" indent="-285750" algn="ctr">
              <a:spcBef>
                <a:spcPts val="1200"/>
              </a:spcBef>
              <a:buFont typeface="Arial"/>
              <a:buChar char="•"/>
            </a:pPr>
            <a:r>
              <a:rPr lang="en-US" sz="1000" dirty="0">
                <a:solidFill>
                  <a:schemeClr val="tx1"/>
                </a:solidFill>
              </a:rPr>
              <a:t>Tenure</a:t>
            </a:r>
            <a:endParaRPr lang="en-US" sz="1000">
              <a:solidFill>
                <a:schemeClr val="tx1"/>
              </a:solidFill>
            </a:endParaRPr>
          </a:p>
        </p:txBody>
      </p:sp>
      <p:cxnSp>
        <p:nvCxnSpPr>
          <p:cNvPr id="9" name="Straight Arrow Connector 8">
            <a:extLst>
              <a:ext uri="{FF2B5EF4-FFF2-40B4-BE49-F238E27FC236}">
                <a16:creationId xmlns:a16="http://schemas.microsoft.com/office/drawing/2014/main" id="{E7AB5AB0-8B3F-401B-8CCF-4AE62B2B00F8}"/>
              </a:ext>
            </a:extLst>
          </p:cNvPr>
          <p:cNvCxnSpPr/>
          <p:nvPr/>
        </p:nvCxnSpPr>
        <p:spPr>
          <a:xfrm>
            <a:off x="6814766" y="891286"/>
            <a:ext cx="11005" cy="36201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Arrow: Bent-Up 11">
            <a:extLst>
              <a:ext uri="{FF2B5EF4-FFF2-40B4-BE49-F238E27FC236}">
                <a16:creationId xmlns:a16="http://schemas.microsoft.com/office/drawing/2014/main" id="{AABD936B-D31F-46CD-A365-7C4A7196096B}"/>
              </a:ext>
            </a:extLst>
          </p:cNvPr>
          <p:cNvSpPr/>
          <p:nvPr/>
        </p:nvSpPr>
        <p:spPr>
          <a:xfrm rot="10800000">
            <a:off x="4649463" y="1453483"/>
            <a:ext cx="784861" cy="600445"/>
          </a:xfrm>
          <a:prstGeom prst="bentUpArrow">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300" dirty="0">
              <a:solidFill>
                <a:schemeClr val="tx1"/>
              </a:solidFill>
            </a:endParaRPr>
          </a:p>
        </p:txBody>
      </p:sp>
      <p:sp>
        <p:nvSpPr>
          <p:cNvPr id="14" name="Arrow: Bent 13">
            <a:extLst>
              <a:ext uri="{FF2B5EF4-FFF2-40B4-BE49-F238E27FC236}">
                <a16:creationId xmlns:a16="http://schemas.microsoft.com/office/drawing/2014/main" id="{888052DD-8B7F-422B-9884-B2171DE4CAEF}"/>
              </a:ext>
            </a:extLst>
          </p:cNvPr>
          <p:cNvSpPr/>
          <p:nvPr/>
        </p:nvSpPr>
        <p:spPr>
          <a:xfrm rot="5400000">
            <a:off x="8461758" y="1396790"/>
            <a:ext cx="621902" cy="728242"/>
          </a:xfrm>
          <a:prstGeom prst="bentArrow">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300" dirty="0">
              <a:solidFill>
                <a:schemeClr val="tx1"/>
              </a:solidFill>
            </a:endParaRPr>
          </a:p>
        </p:txBody>
      </p:sp>
      <p:cxnSp>
        <p:nvCxnSpPr>
          <p:cNvPr id="29" name="Straight Arrow Connector 28">
            <a:extLst>
              <a:ext uri="{FF2B5EF4-FFF2-40B4-BE49-F238E27FC236}">
                <a16:creationId xmlns:a16="http://schemas.microsoft.com/office/drawing/2014/main" id="{6150D99D-701A-4058-8A81-6D3F9E597653}"/>
              </a:ext>
            </a:extLst>
          </p:cNvPr>
          <p:cNvCxnSpPr>
            <a:cxnSpLocks/>
          </p:cNvCxnSpPr>
          <p:nvPr/>
        </p:nvCxnSpPr>
        <p:spPr>
          <a:xfrm flipH="1">
            <a:off x="4724714" y="2670152"/>
            <a:ext cx="3036" cy="301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E3ED3971-3CF7-4BB2-968C-C4E9127DBE35}"/>
              </a:ext>
            </a:extLst>
          </p:cNvPr>
          <p:cNvCxnSpPr>
            <a:cxnSpLocks/>
          </p:cNvCxnSpPr>
          <p:nvPr/>
        </p:nvCxnSpPr>
        <p:spPr>
          <a:xfrm>
            <a:off x="9071977" y="2670151"/>
            <a:ext cx="6325" cy="29179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0974DA3A-3FB7-448B-8FF7-FDE7EF005F5A}"/>
              </a:ext>
            </a:extLst>
          </p:cNvPr>
          <p:cNvCxnSpPr/>
          <p:nvPr/>
        </p:nvCxnSpPr>
        <p:spPr>
          <a:xfrm flipH="1">
            <a:off x="5361341" y="3368242"/>
            <a:ext cx="775370" cy="15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C58045F3-8EE8-4208-A05C-3111E562385C}"/>
              </a:ext>
            </a:extLst>
          </p:cNvPr>
          <p:cNvCxnSpPr>
            <a:cxnSpLocks/>
          </p:cNvCxnSpPr>
          <p:nvPr/>
        </p:nvCxnSpPr>
        <p:spPr>
          <a:xfrm flipV="1">
            <a:off x="7723999" y="3374483"/>
            <a:ext cx="792699" cy="31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1F8CF798-5C47-4EF1-A043-E97E18BA58DD}"/>
              </a:ext>
            </a:extLst>
          </p:cNvPr>
          <p:cNvCxnSpPr>
            <a:cxnSpLocks/>
          </p:cNvCxnSpPr>
          <p:nvPr/>
        </p:nvCxnSpPr>
        <p:spPr>
          <a:xfrm flipH="1">
            <a:off x="4725151" y="3877909"/>
            <a:ext cx="3036" cy="301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a:extLst>
              <a:ext uri="{FF2B5EF4-FFF2-40B4-BE49-F238E27FC236}">
                <a16:creationId xmlns:a16="http://schemas.microsoft.com/office/drawing/2014/main" id="{BC2FE03C-9A44-4458-B605-5C75467EAC39}"/>
              </a:ext>
            </a:extLst>
          </p:cNvPr>
          <p:cNvCxnSpPr>
            <a:cxnSpLocks/>
          </p:cNvCxnSpPr>
          <p:nvPr/>
        </p:nvCxnSpPr>
        <p:spPr>
          <a:xfrm flipH="1">
            <a:off x="9111505" y="3854503"/>
            <a:ext cx="3036" cy="301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0851E627-1B04-48F3-9093-1A50AA47176B}"/>
              </a:ext>
            </a:extLst>
          </p:cNvPr>
          <p:cNvCxnSpPr>
            <a:cxnSpLocks/>
          </p:cNvCxnSpPr>
          <p:nvPr/>
        </p:nvCxnSpPr>
        <p:spPr>
          <a:xfrm>
            <a:off x="7003496" y="5708270"/>
            <a:ext cx="1646" cy="3854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7" name="Arrow: Bent 46">
            <a:extLst>
              <a:ext uri="{FF2B5EF4-FFF2-40B4-BE49-F238E27FC236}">
                <a16:creationId xmlns:a16="http://schemas.microsoft.com/office/drawing/2014/main" id="{3F028A4E-2E1B-42CD-B607-2E2128636B12}"/>
              </a:ext>
            </a:extLst>
          </p:cNvPr>
          <p:cNvSpPr/>
          <p:nvPr/>
        </p:nvSpPr>
        <p:spPr>
          <a:xfrm rot="10800000">
            <a:off x="8023282" y="6026524"/>
            <a:ext cx="1614231" cy="728242"/>
          </a:xfrm>
          <a:prstGeom prst="bentArrow">
            <a:avLst/>
          </a:prstGeom>
          <a:solidFill>
            <a:schemeClr val="bg1">
              <a:lumMod val="7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300" dirty="0">
              <a:solidFill>
                <a:schemeClr val="tx1"/>
              </a:solidFill>
            </a:endParaRPr>
          </a:p>
        </p:txBody>
      </p:sp>
      <p:cxnSp>
        <p:nvCxnSpPr>
          <p:cNvPr id="48" name="Straight Arrow Connector 47">
            <a:extLst>
              <a:ext uri="{FF2B5EF4-FFF2-40B4-BE49-F238E27FC236}">
                <a16:creationId xmlns:a16="http://schemas.microsoft.com/office/drawing/2014/main" id="{4B59D84B-8377-4DA4-939D-A6B7127B16DA}"/>
              </a:ext>
            </a:extLst>
          </p:cNvPr>
          <p:cNvCxnSpPr>
            <a:cxnSpLocks/>
          </p:cNvCxnSpPr>
          <p:nvPr/>
        </p:nvCxnSpPr>
        <p:spPr>
          <a:xfrm flipV="1">
            <a:off x="5768128" y="4516703"/>
            <a:ext cx="511850" cy="7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9" name="Straight Arrow Connector 48">
            <a:extLst>
              <a:ext uri="{FF2B5EF4-FFF2-40B4-BE49-F238E27FC236}">
                <a16:creationId xmlns:a16="http://schemas.microsoft.com/office/drawing/2014/main" id="{F9C2AE3B-DED9-4371-AA6D-E338475ED108}"/>
              </a:ext>
            </a:extLst>
          </p:cNvPr>
          <p:cNvCxnSpPr>
            <a:cxnSpLocks/>
          </p:cNvCxnSpPr>
          <p:nvPr/>
        </p:nvCxnSpPr>
        <p:spPr>
          <a:xfrm flipH="1">
            <a:off x="7702239" y="4515143"/>
            <a:ext cx="485160" cy="15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0" name="Straight Arrow Connector 49">
            <a:extLst>
              <a:ext uri="{FF2B5EF4-FFF2-40B4-BE49-F238E27FC236}">
                <a16:creationId xmlns:a16="http://schemas.microsoft.com/office/drawing/2014/main" id="{C509103F-6CCA-40D8-A6D4-674BA317D6FA}"/>
              </a:ext>
            </a:extLst>
          </p:cNvPr>
          <p:cNvCxnSpPr>
            <a:cxnSpLocks/>
          </p:cNvCxnSpPr>
          <p:nvPr/>
        </p:nvCxnSpPr>
        <p:spPr>
          <a:xfrm flipH="1">
            <a:off x="6940266" y="4790749"/>
            <a:ext cx="3036" cy="301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2" name="Straight Arrow Connector 51">
            <a:extLst>
              <a:ext uri="{FF2B5EF4-FFF2-40B4-BE49-F238E27FC236}">
                <a16:creationId xmlns:a16="http://schemas.microsoft.com/office/drawing/2014/main" id="{374F3B24-1F40-4B10-B93B-D7716EA57B32}"/>
              </a:ext>
            </a:extLst>
          </p:cNvPr>
          <p:cNvCxnSpPr>
            <a:cxnSpLocks/>
          </p:cNvCxnSpPr>
          <p:nvPr/>
        </p:nvCxnSpPr>
        <p:spPr>
          <a:xfrm flipH="1">
            <a:off x="1790284" y="2211391"/>
            <a:ext cx="3036" cy="301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2A0E8CE7-C269-4BFC-AAD1-A978E87AA3C7}"/>
              </a:ext>
            </a:extLst>
          </p:cNvPr>
          <p:cNvCxnSpPr>
            <a:cxnSpLocks/>
          </p:cNvCxnSpPr>
          <p:nvPr/>
        </p:nvCxnSpPr>
        <p:spPr>
          <a:xfrm flipH="1">
            <a:off x="1743649" y="4598818"/>
            <a:ext cx="3036" cy="3011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4" name="Straight Arrow Connector 53">
            <a:extLst>
              <a:ext uri="{FF2B5EF4-FFF2-40B4-BE49-F238E27FC236}">
                <a16:creationId xmlns:a16="http://schemas.microsoft.com/office/drawing/2014/main" id="{5A7504F5-3EB4-4889-A3E6-9B65A35D707F}"/>
              </a:ext>
            </a:extLst>
          </p:cNvPr>
          <p:cNvCxnSpPr>
            <a:cxnSpLocks/>
          </p:cNvCxnSpPr>
          <p:nvPr/>
        </p:nvCxnSpPr>
        <p:spPr>
          <a:xfrm>
            <a:off x="6855001" y="1860300"/>
            <a:ext cx="6327" cy="9799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77012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2C17-B8E7-41D5-8CE0-3713EE0FE930}"/>
              </a:ext>
            </a:extLst>
          </p:cNvPr>
          <p:cNvSpPr>
            <a:spLocks noGrp="1"/>
          </p:cNvSpPr>
          <p:nvPr>
            <p:ph type="title"/>
          </p:nvPr>
        </p:nvSpPr>
        <p:spPr/>
        <p:txBody>
          <a:bodyPr/>
          <a:lstStyle/>
          <a:p>
            <a:r>
              <a:rPr lang="en-US">
                <a:solidFill>
                  <a:schemeClr val="accent6"/>
                </a:solidFill>
                <a:latin typeface="Adobe Clean" panose="020B0503020404020204" pitchFamily="34" charset="0"/>
              </a:rPr>
              <a:t>Current State vs Previous State</a:t>
            </a:r>
            <a:endParaRPr lang="en-IN"/>
          </a:p>
        </p:txBody>
      </p:sp>
      <p:sp>
        <p:nvSpPr>
          <p:cNvPr id="4" name="TextBox 3">
            <a:extLst>
              <a:ext uri="{FF2B5EF4-FFF2-40B4-BE49-F238E27FC236}">
                <a16:creationId xmlns:a16="http://schemas.microsoft.com/office/drawing/2014/main" id="{31948E65-93A4-4B74-8553-3CFF6313F8B5}"/>
              </a:ext>
            </a:extLst>
          </p:cNvPr>
          <p:cNvSpPr txBox="1"/>
          <p:nvPr/>
        </p:nvSpPr>
        <p:spPr>
          <a:xfrm>
            <a:off x="371266" y="1042570"/>
            <a:ext cx="11446292" cy="369332"/>
          </a:xfrm>
          <a:prstGeom prst="rect">
            <a:avLst/>
          </a:prstGeom>
          <a:noFill/>
        </p:spPr>
        <p:txBody>
          <a:bodyPr wrap="square">
            <a:spAutoFit/>
          </a:bodyPr>
          <a:lstStyle/>
          <a:p>
            <a:pPr marL="9525"/>
            <a:r>
              <a:rPr lang="en-US">
                <a:solidFill>
                  <a:schemeClr val="tx1">
                    <a:lumMod val="65000"/>
                    <a:lumOff val="35000"/>
                  </a:schemeClr>
                </a:solidFill>
                <a:latin typeface="Adobe Clean" panose="020B0503020404020204" pitchFamily="34" charset="0"/>
              </a:rPr>
              <a:t>Sentence level Sentiment Analysis has been performed on 1 Quarter data (Q3 2021) with survey results </a:t>
            </a:r>
          </a:p>
        </p:txBody>
      </p:sp>
      <p:graphicFrame>
        <p:nvGraphicFramePr>
          <p:cNvPr id="5" name="Table 4">
            <a:extLst>
              <a:ext uri="{FF2B5EF4-FFF2-40B4-BE49-F238E27FC236}">
                <a16:creationId xmlns:a16="http://schemas.microsoft.com/office/drawing/2014/main" id="{0F3C9173-38EC-4832-BCBF-D3B3242AD308}"/>
              </a:ext>
            </a:extLst>
          </p:cNvPr>
          <p:cNvGraphicFramePr>
            <a:graphicFrameLocks noGrp="1"/>
          </p:cNvGraphicFramePr>
          <p:nvPr>
            <p:extLst>
              <p:ext uri="{D42A27DB-BD31-4B8C-83A1-F6EECF244321}">
                <p14:modId xmlns:p14="http://schemas.microsoft.com/office/powerpoint/2010/main" val="1868006295"/>
              </p:ext>
            </p:extLst>
          </p:nvPr>
        </p:nvGraphicFramePr>
        <p:xfrm>
          <a:off x="3020159" y="1632465"/>
          <a:ext cx="5228894" cy="792480"/>
        </p:xfrm>
        <a:graphic>
          <a:graphicData uri="http://schemas.openxmlformats.org/drawingml/2006/table">
            <a:tbl>
              <a:tblPr firstRow="1" bandRow="1">
                <a:tableStyleId>{9D7B26C5-4107-4FEC-AEDC-1716B250A1EF}</a:tableStyleId>
              </a:tblPr>
              <a:tblGrid>
                <a:gridCol w="2326152">
                  <a:extLst>
                    <a:ext uri="{9D8B030D-6E8A-4147-A177-3AD203B41FA5}">
                      <a16:colId xmlns:a16="http://schemas.microsoft.com/office/drawing/2014/main" val="3801322828"/>
                    </a:ext>
                  </a:extLst>
                </a:gridCol>
                <a:gridCol w="1451371">
                  <a:extLst>
                    <a:ext uri="{9D8B030D-6E8A-4147-A177-3AD203B41FA5}">
                      <a16:colId xmlns:a16="http://schemas.microsoft.com/office/drawing/2014/main" val="4026393598"/>
                    </a:ext>
                  </a:extLst>
                </a:gridCol>
                <a:gridCol w="1451371">
                  <a:extLst>
                    <a:ext uri="{9D8B030D-6E8A-4147-A177-3AD203B41FA5}">
                      <a16:colId xmlns:a16="http://schemas.microsoft.com/office/drawing/2014/main" val="3377816062"/>
                    </a:ext>
                  </a:extLst>
                </a:gridCol>
              </a:tblGrid>
              <a:tr h="370840">
                <a:tc>
                  <a:txBody>
                    <a:bodyPr/>
                    <a:lstStyle/>
                    <a:p>
                      <a:pPr algn="l"/>
                      <a:endParaRPr lang="en-IN" sz="2000">
                        <a:solidFill>
                          <a:schemeClr val="tx1">
                            <a:lumMod val="65000"/>
                            <a:lumOff val="35000"/>
                          </a:schemeClr>
                        </a:solidFill>
                      </a:endParaRPr>
                    </a:p>
                  </a:txBody>
                  <a:tcPr anchor="ctr"/>
                </a:tc>
                <a:tc>
                  <a:txBody>
                    <a:bodyPr/>
                    <a:lstStyle/>
                    <a:p>
                      <a:pPr algn="ctr"/>
                      <a:r>
                        <a:rPr lang="en-IN" sz="2000" dirty="0">
                          <a:solidFill>
                            <a:schemeClr val="tx1">
                              <a:lumMod val="65000"/>
                              <a:lumOff val="35000"/>
                            </a:schemeClr>
                          </a:solidFill>
                        </a:rPr>
                        <a:t>Current</a:t>
                      </a:r>
                    </a:p>
                  </a:txBody>
                  <a:tcPr anchor="ctr"/>
                </a:tc>
                <a:tc>
                  <a:txBody>
                    <a:bodyPr/>
                    <a:lstStyle/>
                    <a:p>
                      <a:pPr algn="ctr"/>
                      <a:r>
                        <a:rPr lang="en-IN" sz="2000" dirty="0">
                          <a:solidFill>
                            <a:schemeClr val="tx1">
                              <a:lumMod val="65000"/>
                              <a:lumOff val="35000"/>
                            </a:schemeClr>
                          </a:solidFill>
                        </a:rPr>
                        <a:t>Previous</a:t>
                      </a:r>
                    </a:p>
                  </a:txBody>
                  <a:tcPr anchor="ctr"/>
                </a:tc>
                <a:extLst>
                  <a:ext uri="{0D108BD9-81ED-4DB2-BD59-A6C34878D82A}">
                    <a16:rowId xmlns:a16="http://schemas.microsoft.com/office/drawing/2014/main" val="1854784754"/>
                  </a:ext>
                </a:extLst>
              </a:tr>
              <a:tr h="370840">
                <a:tc>
                  <a:txBody>
                    <a:bodyPr/>
                    <a:lstStyle/>
                    <a:p>
                      <a:pPr algn="l"/>
                      <a:r>
                        <a:rPr lang="en-IN" sz="2000" dirty="0">
                          <a:solidFill>
                            <a:schemeClr val="tx1">
                              <a:lumMod val="65000"/>
                              <a:lumOff val="35000"/>
                            </a:schemeClr>
                          </a:solidFill>
                        </a:rPr>
                        <a:t>Model Accuracy</a:t>
                      </a:r>
                    </a:p>
                  </a:txBody>
                  <a:tcPr anchor="ctr"/>
                </a:tc>
                <a:tc>
                  <a:txBody>
                    <a:bodyPr/>
                    <a:lstStyle/>
                    <a:p>
                      <a:pPr algn="ctr"/>
                      <a:r>
                        <a:rPr lang="en-IN" sz="2000" b="1" dirty="0">
                          <a:solidFill>
                            <a:schemeClr val="tx1">
                              <a:lumMod val="65000"/>
                              <a:lumOff val="35000"/>
                            </a:schemeClr>
                          </a:solidFill>
                        </a:rPr>
                        <a:t>82-85%</a:t>
                      </a:r>
                    </a:p>
                  </a:txBody>
                  <a:tcPr anchor="ctr"/>
                </a:tc>
                <a:tc>
                  <a:txBody>
                    <a:bodyPr/>
                    <a:lstStyle/>
                    <a:p>
                      <a:pPr algn="ctr"/>
                      <a:r>
                        <a:rPr lang="en-IN" sz="2000" b="1" dirty="0">
                          <a:solidFill>
                            <a:schemeClr val="tx1">
                              <a:lumMod val="65000"/>
                              <a:lumOff val="35000"/>
                            </a:schemeClr>
                          </a:solidFill>
                        </a:rPr>
                        <a:t>60-62%</a:t>
                      </a:r>
                    </a:p>
                  </a:txBody>
                  <a:tcPr anchor="ctr"/>
                </a:tc>
                <a:extLst>
                  <a:ext uri="{0D108BD9-81ED-4DB2-BD59-A6C34878D82A}">
                    <a16:rowId xmlns:a16="http://schemas.microsoft.com/office/drawing/2014/main" val="775611821"/>
                  </a:ext>
                </a:extLst>
              </a:tr>
            </a:tbl>
          </a:graphicData>
        </a:graphic>
      </p:graphicFrame>
      <p:graphicFrame>
        <p:nvGraphicFramePr>
          <p:cNvPr id="6" name="Table 6">
            <a:extLst>
              <a:ext uri="{FF2B5EF4-FFF2-40B4-BE49-F238E27FC236}">
                <a16:creationId xmlns:a16="http://schemas.microsoft.com/office/drawing/2014/main" id="{139704C7-1E56-4909-AD9E-49C7D81D0EBA}"/>
              </a:ext>
            </a:extLst>
          </p:cNvPr>
          <p:cNvGraphicFramePr>
            <a:graphicFrameLocks noGrp="1"/>
          </p:cNvGraphicFramePr>
          <p:nvPr>
            <p:extLst>
              <p:ext uri="{D42A27DB-BD31-4B8C-83A1-F6EECF244321}">
                <p14:modId xmlns:p14="http://schemas.microsoft.com/office/powerpoint/2010/main" val="2207581242"/>
              </p:ext>
            </p:extLst>
          </p:nvPr>
        </p:nvGraphicFramePr>
        <p:xfrm>
          <a:off x="509067" y="2975004"/>
          <a:ext cx="5228893" cy="3751074"/>
        </p:xfrm>
        <a:graphic>
          <a:graphicData uri="http://schemas.openxmlformats.org/drawingml/2006/table">
            <a:tbl>
              <a:tblPr firstRow="1" bandRow="1">
                <a:tableStyleId>{9D7B26C5-4107-4FEC-AEDC-1716B250A1EF}</a:tableStyleId>
              </a:tblPr>
              <a:tblGrid>
                <a:gridCol w="2250729">
                  <a:extLst>
                    <a:ext uri="{9D8B030D-6E8A-4147-A177-3AD203B41FA5}">
                      <a16:colId xmlns:a16="http://schemas.microsoft.com/office/drawing/2014/main" val="2221226622"/>
                    </a:ext>
                  </a:extLst>
                </a:gridCol>
                <a:gridCol w="1489082">
                  <a:extLst>
                    <a:ext uri="{9D8B030D-6E8A-4147-A177-3AD203B41FA5}">
                      <a16:colId xmlns:a16="http://schemas.microsoft.com/office/drawing/2014/main" val="535790679"/>
                    </a:ext>
                  </a:extLst>
                </a:gridCol>
                <a:gridCol w="1489082">
                  <a:extLst>
                    <a:ext uri="{9D8B030D-6E8A-4147-A177-3AD203B41FA5}">
                      <a16:colId xmlns:a16="http://schemas.microsoft.com/office/drawing/2014/main" val="1237541400"/>
                    </a:ext>
                  </a:extLst>
                </a:gridCol>
              </a:tblGrid>
              <a:tr h="442865">
                <a:tc>
                  <a:txBody>
                    <a:bodyPr/>
                    <a:lstStyle/>
                    <a:p>
                      <a:pPr algn="ctr"/>
                      <a:r>
                        <a:rPr lang="en-IN" sz="1400" dirty="0">
                          <a:solidFill>
                            <a:schemeClr val="tx1">
                              <a:lumMod val="65000"/>
                              <a:lumOff val="35000"/>
                            </a:schemeClr>
                          </a:solidFill>
                          <a:latin typeface="Adobe Clean"/>
                        </a:rPr>
                        <a:t>Issue Type</a:t>
                      </a:r>
                    </a:p>
                  </a:txBody>
                  <a:tcPr anchor="ctr"/>
                </a:tc>
                <a:tc>
                  <a:txBody>
                    <a:bodyPr/>
                    <a:lstStyle/>
                    <a:p>
                      <a:pPr algn="ctr"/>
                      <a:r>
                        <a:rPr lang="en-IN" sz="1400" dirty="0">
                          <a:solidFill>
                            <a:schemeClr val="tx1">
                              <a:lumMod val="65000"/>
                              <a:lumOff val="35000"/>
                            </a:schemeClr>
                          </a:solidFill>
                          <a:latin typeface="Adobe Clean"/>
                        </a:rPr>
                        <a:t>Model Accuracy (Current)</a:t>
                      </a:r>
                    </a:p>
                  </a:txBody>
                  <a:tcPr anchor="ct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lang="en-IN" sz="1400" dirty="0">
                          <a:solidFill>
                            <a:schemeClr val="tx1">
                              <a:lumMod val="65000"/>
                              <a:lumOff val="35000"/>
                            </a:schemeClr>
                          </a:solidFill>
                          <a:latin typeface="Adobe Clean"/>
                        </a:rPr>
                        <a:t>Model Accuracy (Previous)</a:t>
                      </a:r>
                    </a:p>
                  </a:txBody>
                  <a:tcPr anchor="ctr"/>
                </a:tc>
                <a:extLst>
                  <a:ext uri="{0D108BD9-81ED-4DB2-BD59-A6C34878D82A}">
                    <a16:rowId xmlns:a16="http://schemas.microsoft.com/office/drawing/2014/main" val="3980559493"/>
                  </a:ext>
                </a:extLst>
              </a:tr>
              <a:tr h="538819">
                <a:tc>
                  <a:txBody>
                    <a:bodyPr/>
                    <a:lstStyle/>
                    <a:p>
                      <a:pPr algn="ctr"/>
                      <a:r>
                        <a:rPr lang="en-IN" sz="1200" dirty="0">
                          <a:solidFill>
                            <a:schemeClr val="tx1">
                              <a:lumMod val="65000"/>
                              <a:lumOff val="35000"/>
                            </a:schemeClr>
                          </a:solidFill>
                          <a:latin typeface="Adobe Clean"/>
                        </a:rPr>
                        <a:t>Activation</a:t>
                      </a:r>
                    </a:p>
                  </a:txBody>
                  <a:tcPr anchor="ctr"/>
                </a:tc>
                <a:tc>
                  <a:txBody>
                    <a:bodyPr/>
                    <a:lstStyle/>
                    <a:p>
                      <a:pPr algn="ctr"/>
                      <a:r>
                        <a:rPr lang="en-IN" sz="1200" dirty="0">
                          <a:solidFill>
                            <a:schemeClr val="tx1">
                              <a:lumMod val="65000"/>
                              <a:lumOff val="35000"/>
                            </a:schemeClr>
                          </a:solidFill>
                          <a:latin typeface="Adobe Clean"/>
                        </a:rPr>
                        <a:t>85%</a:t>
                      </a:r>
                    </a:p>
                  </a:txBody>
                  <a:tcPr anchor="ctr"/>
                </a:tc>
                <a:tc>
                  <a:txBody>
                    <a:bodyPr/>
                    <a:lstStyle/>
                    <a:p>
                      <a:pPr algn="ctr"/>
                      <a:r>
                        <a:rPr lang="en-IN" sz="1200" dirty="0">
                          <a:solidFill>
                            <a:schemeClr val="tx1">
                              <a:lumMod val="65000"/>
                              <a:lumOff val="35000"/>
                            </a:schemeClr>
                          </a:solidFill>
                          <a:latin typeface="Adobe Clean"/>
                        </a:rPr>
                        <a:t>43%</a:t>
                      </a:r>
                    </a:p>
                  </a:txBody>
                  <a:tcPr anchor="ctr"/>
                </a:tc>
                <a:extLst>
                  <a:ext uri="{0D108BD9-81ED-4DB2-BD59-A6C34878D82A}">
                    <a16:rowId xmlns:a16="http://schemas.microsoft.com/office/drawing/2014/main" val="3415995723"/>
                  </a:ext>
                </a:extLst>
              </a:tr>
              <a:tr h="538819">
                <a:tc>
                  <a:txBody>
                    <a:bodyPr/>
                    <a:lstStyle/>
                    <a:p>
                      <a:pPr algn="ctr"/>
                      <a:r>
                        <a:rPr lang="en-IN" sz="1200" dirty="0">
                          <a:solidFill>
                            <a:schemeClr val="tx1">
                              <a:lumMod val="65000"/>
                              <a:lumOff val="35000"/>
                            </a:schemeClr>
                          </a:solidFill>
                          <a:latin typeface="Adobe Clean"/>
                        </a:rPr>
                        <a:t>End User Account Management</a:t>
                      </a:r>
                    </a:p>
                  </a:txBody>
                  <a:tcPr anchor="ctr"/>
                </a:tc>
                <a:tc>
                  <a:txBody>
                    <a:bodyPr/>
                    <a:lstStyle/>
                    <a:p>
                      <a:pPr algn="ctr"/>
                      <a:r>
                        <a:rPr lang="en-IN" sz="1200" dirty="0">
                          <a:solidFill>
                            <a:schemeClr val="tx1">
                              <a:lumMod val="65000"/>
                              <a:lumOff val="35000"/>
                            </a:schemeClr>
                          </a:solidFill>
                          <a:latin typeface="Adobe Clean"/>
                        </a:rPr>
                        <a:t>81%</a:t>
                      </a:r>
                    </a:p>
                  </a:txBody>
                  <a:tcPr anchor="ctr"/>
                </a:tc>
                <a:tc>
                  <a:txBody>
                    <a:bodyPr/>
                    <a:lstStyle/>
                    <a:p>
                      <a:pPr algn="ctr"/>
                      <a:r>
                        <a:rPr lang="en-IN" sz="1200" dirty="0">
                          <a:solidFill>
                            <a:schemeClr val="tx1">
                              <a:lumMod val="65000"/>
                              <a:lumOff val="35000"/>
                            </a:schemeClr>
                          </a:solidFill>
                          <a:latin typeface="Adobe Clean"/>
                        </a:rPr>
                        <a:t>58%</a:t>
                      </a:r>
                    </a:p>
                  </a:txBody>
                  <a:tcPr anchor="ctr"/>
                </a:tc>
                <a:extLst>
                  <a:ext uri="{0D108BD9-81ED-4DB2-BD59-A6C34878D82A}">
                    <a16:rowId xmlns:a16="http://schemas.microsoft.com/office/drawing/2014/main" val="3564895028"/>
                  </a:ext>
                </a:extLst>
              </a:tr>
              <a:tr h="538819">
                <a:tc>
                  <a:txBody>
                    <a:bodyPr/>
                    <a:lstStyle/>
                    <a:p>
                      <a:pPr algn="ctr"/>
                      <a:r>
                        <a:rPr lang="en-IN" sz="1200" dirty="0">
                          <a:solidFill>
                            <a:schemeClr val="tx1">
                              <a:lumMod val="65000"/>
                              <a:lumOff val="35000"/>
                            </a:schemeClr>
                          </a:solidFill>
                          <a:latin typeface="Adobe Clean"/>
                        </a:rPr>
                        <a:t>Retention</a:t>
                      </a:r>
                    </a:p>
                  </a:txBody>
                  <a:tcPr anchor="ctr"/>
                </a:tc>
                <a:tc>
                  <a:txBody>
                    <a:bodyPr/>
                    <a:lstStyle/>
                    <a:p>
                      <a:pPr algn="ctr"/>
                      <a:r>
                        <a:rPr lang="en-IN" sz="1200" dirty="0">
                          <a:solidFill>
                            <a:schemeClr val="tx1">
                              <a:lumMod val="65000"/>
                              <a:lumOff val="35000"/>
                            </a:schemeClr>
                          </a:solidFill>
                          <a:latin typeface="Adobe Clean"/>
                        </a:rPr>
                        <a:t>87%</a:t>
                      </a:r>
                    </a:p>
                  </a:txBody>
                  <a:tcPr anchor="ctr"/>
                </a:tc>
                <a:tc>
                  <a:txBody>
                    <a:bodyPr/>
                    <a:lstStyle/>
                    <a:p>
                      <a:pPr algn="ctr"/>
                      <a:r>
                        <a:rPr lang="en-IN" sz="1200" dirty="0">
                          <a:solidFill>
                            <a:schemeClr val="tx1">
                              <a:lumMod val="65000"/>
                              <a:lumOff val="35000"/>
                            </a:schemeClr>
                          </a:solidFill>
                          <a:latin typeface="Adobe Clean"/>
                        </a:rPr>
                        <a:t>70%</a:t>
                      </a:r>
                    </a:p>
                  </a:txBody>
                  <a:tcPr anchor="ctr"/>
                </a:tc>
                <a:extLst>
                  <a:ext uri="{0D108BD9-81ED-4DB2-BD59-A6C34878D82A}">
                    <a16:rowId xmlns:a16="http://schemas.microsoft.com/office/drawing/2014/main" val="3443353483"/>
                  </a:ext>
                </a:extLst>
              </a:tr>
              <a:tr h="538819">
                <a:tc>
                  <a:txBody>
                    <a:bodyPr/>
                    <a:lstStyle/>
                    <a:p>
                      <a:pPr algn="ctr"/>
                      <a:r>
                        <a:rPr lang="en-IN" sz="1200" dirty="0">
                          <a:solidFill>
                            <a:schemeClr val="tx1">
                              <a:lumMod val="65000"/>
                              <a:lumOff val="35000"/>
                            </a:schemeClr>
                          </a:solidFill>
                          <a:latin typeface="Adobe Clean"/>
                        </a:rPr>
                        <a:t>Troubleshooting</a:t>
                      </a:r>
                    </a:p>
                  </a:txBody>
                  <a:tcPr anchor="ctr"/>
                </a:tc>
                <a:tc>
                  <a:txBody>
                    <a:bodyPr/>
                    <a:lstStyle/>
                    <a:p>
                      <a:pPr algn="ctr"/>
                      <a:r>
                        <a:rPr lang="en-IN" sz="1200" dirty="0">
                          <a:solidFill>
                            <a:schemeClr val="tx1">
                              <a:lumMod val="65000"/>
                              <a:lumOff val="35000"/>
                            </a:schemeClr>
                          </a:solidFill>
                          <a:latin typeface="Adobe Clean"/>
                        </a:rPr>
                        <a:t>86%</a:t>
                      </a:r>
                    </a:p>
                  </a:txBody>
                  <a:tcPr anchor="ctr"/>
                </a:tc>
                <a:tc>
                  <a:txBody>
                    <a:bodyPr/>
                    <a:lstStyle/>
                    <a:p>
                      <a:pPr algn="ctr"/>
                      <a:r>
                        <a:rPr lang="en-IN" sz="1200" dirty="0">
                          <a:solidFill>
                            <a:schemeClr val="tx1">
                              <a:lumMod val="65000"/>
                              <a:lumOff val="35000"/>
                            </a:schemeClr>
                          </a:solidFill>
                          <a:latin typeface="Adobe Clean"/>
                        </a:rPr>
                        <a:t>51%</a:t>
                      </a:r>
                    </a:p>
                  </a:txBody>
                  <a:tcPr anchor="ctr"/>
                </a:tc>
                <a:extLst>
                  <a:ext uri="{0D108BD9-81ED-4DB2-BD59-A6C34878D82A}">
                    <a16:rowId xmlns:a16="http://schemas.microsoft.com/office/drawing/2014/main" val="3997093113"/>
                  </a:ext>
                </a:extLst>
              </a:tr>
              <a:tr h="538819">
                <a:tc>
                  <a:txBody>
                    <a:bodyPr/>
                    <a:lstStyle/>
                    <a:p>
                      <a:pPr algn="ctr"/>
                      <a:r>
                        <a:rPr lang="en-IN" sz="1200" dirty="0">
                          <a:solidFill>
                            <a:schemeClr val="tx1">
                              <a:lumMod val="65000"/>
                              <a:lumOff val="35000"/>
                            </a:schemeClr>
                          </a:solidFill>
                          <a:latin typeface="Adobe Clean"/>
                        </a:rPr>
                        <a:t>Billing</a:t>
                      </a:r>
                    </a:p>
                  </a:txBody>
                  <a:tcPr anchor="ctr"/>
                </a:tc>
                <a:tc>
                  <a:txBody>
                    <a:bodyPr/>
                    <a:lstStyle/>
                    <a:p>
                      <a:pPr algn="ctr"/>
                      <a:r>
                        <a:rPr lang="en-IN" sz="1200" dirty="0">
                          <a:solidFill>
                            <a:schemeClr val="tx1">
                              <a:lumMod val="65000"/>
                              <a:lumOff val="35000"/>
                            </a:schemeClr>
                          </a:solidFill>
                          <a:latin typeface="Adobe Clean"/>
                        </a:rPr>
                        <a:t>82%</a:t>
                      </a:r>
                    </a:p>
                  </a:txBody>
                  <a:tcPr anchor="ctr"/>
                </a:tc>
                <a:tc>
                  <a:txBody>
                    <a:bodyPr/>
                    <a:lstStyle/>
                    <a:p>
                      <a:pPr algn="ctr"/>
                      <a:r>
                        <a:rPr lang="en-IN" sz="1200" dirty="0">
                          <a:solidFill>
                            <a:schemeClr val="tx1">
                              <a:lumMod val="65000"/>
                              <a:lumOff val="35000"/>
                            </a:schemeClr>
                          </a:solidFill>
                          <a:latin typeface="Adobe Clean"/>
                        </a:rPr>
                        <a:t>58%</a:t>
                      </a:r>
                    </a:p>
                  </a:txBody>
                  <a:tcPr anchor="ctr"/>
                </a:tc>
                <a:extLst>
                  <a:ext uri="{0D108BD9-81ED-4DB2-BD59-A6C34878D82A}">
                    <a16:rowId xmlns:a16="http://schemas.microsoft.com/office/drawing/2014/main" val="970528176"/>
                  </a:ext>
                </a:extLst>
              </a:tr>
              <a:tr h="538819">
                <a:tc>
                  <a:txBody>
                    <a:bodyPr/>
                    <a:lstStyle/>
                    <a:p>
                      <a:pPr algn="ctr"/>
                      <a:r>
                        <a:rPr lang="en-IN" sz="1200" dirty="0">
                          <a:solidFill>
                            <a:schemeClr val="tx1">
                              <a:lumMod val="65000"/>
                              <a:lumOff val="35000"/>
                            </a:schemeClr>
                          </a:solidFill>
                          <a:latin typeface="Adobe Clean"/>
                        </a:rPr>
                        <a:t>Team Account Management</a:t>
                      </a:r>
                    </a:p>
                  </a:txBody>
                  <a:tcPr anchor="ctr"/>
                </a:tc>
                <a:tc>
                  <a:txBody>
                    <a:bodyPr/>
                    <a:lstStyle/>
                    <a:p>
                      <a:pPr algn="ctr"/>
                      <a:r>
                        <a:rPr lang="en-IN" sz="1200" dirty="0">
                          <a:solidFill>
                            <a:schemeClr val="tx1">
                              <a:lumMod val="65000"/>
                              <a:lumOff val="35000"/>
                            </a:schemeClr>
                          </a:solidFill>
                          <a:latin typeface="Adobe Clean"/>
                        </a:rPr>
                        <a:t>81%</a:t>
                      </a:r>
                    </a:p>
                  </a:txBody>
                  <a:tcPr anchor="ctr"/>
                </a:tc>
                <a:tc>
                  <a:txBody>
                    <a:bodyPr/>
                    <a:lstStyle/>
                    <a:p>
                      <a:pPr algn="ctr"/>
                      <a:r>
                        <a:rPr lang="en-IN" sz="1200" dirty="0">
                          <a:solidFill>
                            <a:schemeClr val="tx1">
                              <a:lumMod val="65000"/>
                              <a:lumOff val="35000"/>
                            </a:schemeClr>
                          </a:solidFill>
                          <a:latin typeface="Adobe Clean"/>
                        </a:rPr>
                        <a:t>61%</a:t>
                      </a:r>
                    </a:p>
                  </a:txBody>
                  <a:tcPr anchor="ctr"/>
                </a:tc>
                <a:extLst>
                  <a:ext uri="{0D108BD9-81ED-4DB2-BD59-A6C34878D82A}">
                    <a16:rowId xmlns:a16="http://schemas.microsoft.com/office/drawing/2014/main" val="50094256"/>
                  </a:ext>
                </a:extLst>
              </a:tr>
            </a:tbl>
          </a:graphicData>
        </a:graphic>
      </p:graphicFrame>
      <p:graphicFrame>
        <p:nvGraphicFramePr>
          <p:cNvPr id="7" name="Table 6">
            <a:extLst>
              <a:ext uri="{FF2B5EF4-FFF2-40B4-BE49-F238E27FC236}">
                <a16:creationId xmlns:a16="http://schemas.microsoft.com/office/drawing/2014/main" id="{B37A3A2D-B5D0-496D-B6F2-D78CA044C6FC}"/>
              </a:ext>
            </a:extLst>
          </p:cNvPr>
          <p:cNvGraphicFramePr>
            <a:graphicFrameLocks noGrp="1"/>
          </p:cNvGraphicFramePr>
          <p:nvPr>
            <p:extLst>
              <p:ext uri="{D42A27DB-BD31-4B8C-83A1-F6EECF244321}">
                <p14:modId xmlns:p14="http://schemas.microsoft.com/office/powerpoint/2010/main" val="3203121110"/>
              </p:ext>
            </p:extLst>
          </p:nvPr>
        </p:nvGraphicFramePr>
        <p:xfrm>
          <a:off x="6450865" y="2975834"/>
          <a:ext cx="5199775" cy="3212255"/>
        </p:xfrm>
        <a:graphic>
          <a:graphicData uri="http://schemas.openxmlformats.org/drawingml/2006/table">
            <a:tbl>
              <a:tblPr firstRow="1" bandRow="1">
                <a:tableStyleId>{9D7B26C5-4107-4FEC-AEDC-1716B250A1EF}</a:tableStyleId>
              </a:tblPr>
              <a:tblGrid>
                <a:gridCol w="2238195">
                  <a:extLst>
                    <a:ext uri="{9D8B030D-6E8A-4147-A177-3AD203B41FA5}">
                      <a16:colId xmlns:a16="http://schemas.microsoft.com/office/drawing/2014/main" val="2221226622"/>
                    </a:ext>
                  </a:extLst>
                </a:gridCol>
                <a:gridCol w="1480790">
                  <a:extLst>
                    <a:ext uri="{9D8B030D-6E8A-4147-A177-3AD203B41FA5}">
                      <a16:colId xmlns:a16="http://schemas.microsoft.com/office/drawing/2014/main" val="535790679"/>
                    </a:ext>
                  </a:extLst>
                </a:gridCol>
                <a:gridCol w="1480790">
                  <a:extLst>
                    <a:ext uri="{9D8B030D-6E8A-4147-A177-3AD203B41FA5}">
                      <a16:colId xmlns:a16="http://schemas.microsoft.com/office/drawing/2014/main" val="3905077510"/>
                    </a:ext>
                  </a:extLst>
                </a:gridCol>
              </a:tblGrid>
              <a:tr h="442865">
                <a:tc>
                  <a:txBody>
                    <a:bodyPr/>
                    <a:lstStyle/>
                    <a:p>
                      <a:pPr algn="ctr"/>
                      <a:r>
                        <a:rPr lang="en-IN" sz="1400" dirty="0">
                          <a:solidFill>
                            <a:schemeClr val="tx1">
                              <a:lumMod val="65000"/>
                              <a:lumOff val="35000"/>
                            </a:schemeClr>
                          </a:solidFill>
                          <a:latin typeface="Adobe Clean"/>
                        </a:rPr>
                        <a:t>Issue Type</a:t>
                      </a:r>
                    </a:p>
                  </a:txBody>
                  <a:tcPr anchor="ctr"/>
                </a:tc>
                <a:tc>
                  <a:txBody>
                    <a:bodyPr/>
                    <a:lstStyle/>
                    <a:p>
                      <a:pPr algn="ctr"/>
                      <a:r>
                        <a:rPr lang="en-IN" sz="1400" dirty="0">
                          <a:solidFill>
                            <a:schemeClr val="tx1">
                              <a:lumMod val="65000"/>
                              <a:lumOff val="35000"/>
                            </a:schemeClr>
                          </a:solidFill>
                          <a:latin typeface="Adobe Clean"/>
                        </a:rPr>
                        <a:t>Model Accuracy (Current)</a:t>
                      </a:r>
                    </a:p>
                  </a:txBody>
                  <a:tcPr anchor="ctr"/>
                </a:tc>
                <a:tc>
                  <a:txBody>
                    <a:bodyPr/>
                    <a:lstStyle/>
                    <a:p>
                      <a:pPr marL="0" marR="0" lvl="0" indent="0" algn="ctr" defTabSz="1088291" rtl="0" eaLnBrk="1" fontAlgn="auto" latinLnBrk="0" hangingPunct="1">
                        <a:lnSpc>
                          <a:spcPct val="100000"/>
                        </a:lnSpc>
                        <a:spcBef>
                          <a:spcPts val="0"/>
                        </a:spcBef>
                        <a:spcAft>
                          <a:spcPts val="0"/>
                        </a:spcAft>
                        <a:buClrTx/>
                        <a:buSzTx/>
                        <a:buFontTx/>
                        <a:buNone/>
                        <a:tabLst/>
                        <a:defRPr/>
                      </a:pPr>
                      <a:r>
                        <a:rPr lang="en-IN" sz="1400" dirty="0">
                          <a:solidFill>
                            <a:schemeClr val="tx1">
                              <a:lumMod val="65000"/>
                              <a:lumOff val="35000"/>
                            </a:schemeClr>
                          </a:solidFill>
                          <a:latin typeface="Adobe Clean"/>
                        </a:rPr>
                        <a:t>Model Accuracy (Previous)</a:t>
                      </a:r>
                    </a:p>
                  </a:txBody>
                  <a:tcPr anchor="ctr"/>
                </a:tc>
                <a:extLst>
                  <a:ext uri="{0D108BD9-81ED-4DB2-BD59-A6C34878D82A}">
                    <a16:rowId xmlns:a16="http://schemas.microsoft.com/office/drawing/2014/main" val="3980559493"/>
                  </a:ext>
                </a:extLst>
              </a:tr>
              <a:tr h="538819">
                <a:tc>
                  <a:txBody>
                    <a:bodyPr/>
                    <a:lstStyle/>
                    <a:p>
                      <a:pPr algn="ctr"/>
                      <a:r>
                        <a:rPr lang="en-IN" sz="1200" dirty="0">
                          <a:solidFill>
                            <a:schemeClr val="tx1">
                              <a:lumMod val="65000"/>
                              <a:lumOff val="35000"/>
                            </a:schemeClr>
                          </a:solidFill>
                          <a:latin typeface="Adobe Clean"/>
                        </a:rPr>
                        <a:t>Very Satisfied</a:t>
                      </a:r>
                    </a:p>
                  </a:txBody>
                  <a:tcPr anchor="ctr"/>
                </a:tc>
                <a:tc>
                  <a:txBody>
                    <a:bodyPr/>
                    <a:lstStyle/>
                    <a:p>
                      <a:pPr algn="ctr"/>
                      <a:r>
                        <a:rPr lang="en-IN" sz="1200" dirty="0">
                          <a:solidFill>
                            <a:schemeClr val="tx1">
                              <a:lumMod val="65000"/>
                              <a:lumOff val="35000"/>
                            </a:schemeClr>
                          </a:solidFill>
                          <a:latin typeface="Adobe Clean"/>
                        </a:rPr>
                        <a:t>83%</a:t>
                      </a:r>
                    </a:p>
                  </a:txBody>
                  <a:tcPr anchor="ctr"/>
                </a:tc>
                <a:tc>
                  <a:txBody>
                    <a:bodyPr/>
                    <a:lstStyle/>
                    <a:p>
                      <a:pPr algn="ctr"/>
                      <a:r>
                        <a:rPr lang="en-IN" sz="1200" dirty="0">
                          <a:solidFill>
                            <a:schemeClr val="tx1">
                              <a:lumMod val="65000"/>
                              <a:lumOff val="35000"/>
                            </a:schemeClr>
                          </a:solidFill>
                          <a:latin typeface="Adobe Clean"/>
                        </a:rPr>
                        <a:t>44%</a:t>
                      </a:r>
                    </a:p>
                  </a:txBody>
                  <a:tcPr anchor="ctr"/>
                </a:tc>
                <a:extLst>
                  <a:ext uri="{0D108BD9-81ED-4DB2-BD59-A6C34878D82A}">
                    <a16:rowId xmlns:a16="http://schemas.microsoft.com/office/drawing/2014/main" val="3415995723"/>
                  </a:ext>
                </a:extLst>
              </a:tr>
              <a:tr h="538819">
                <a:tc>
                  <a:txBody>
                    <a:bodyPr/>
                    <a:lstStyle/>
                    <a:p>
                      <a:pPr algn="ctr"/>
                      <a:r>
                        <a:rPr lang="en-IN" sz="1200" dirty="0">
                          <a:solidFill>
                            <a:schemeClr val="tx1">
                              <a:lumMod val="65000"/>
                              <a:lumOff val="35000"/>
                            </a:schemeClr>
                          </a:solidFill>
                          <a:latin typeface="Adobe Clean"/>
                        </a:rPr>
                        <a:t>Satisfied</a:t>
                      </a:r>
                    </a:p>
                  </a:txBody>
                  <a:tcPr anchor="ctr"/>
                </a:tc>
                <a:tc>
                  <a:txBody>
                    <a:bodyPr/>
                    <a:lstStyle/>
                    <a:p>
                      <a:pPr algn="ctr"/>
                      <a:r>
                        <a:rPr lang="en-IN" sz="1200" dirty="0">
                          <a:solidFill>
                            <a:schemeClr val="tx1">
                              <a:lumMod val="65000"/>
                              <a:lumOff val="35000"/>
                            </a:schemeClr>
                          </a:solidFill>
                          <a:latin typeface="Adobe Clean"/>
                        </a:rPr>
                        <a:t>68%</a:t>
                      </a:r>
                    </a:p>
                  </a:txBody>
                  <a:tcPr anchor="ctr"/>
                </a:tc>
                <a:tc>
                  <a:txBody>
                    <a:bodyPr/>
                    <a:lstStyle/>
                    <a:p>
                      <a:pPr algn="ctr"/>
                      <a:r>
                        <a:rPr lang="en-IN" sz="1200" dirty="0">
                          <a:solidFill>
                            <a:schemeClr val="tx1">
                              <a:lumMod val="65000"/>
                              <a:lumOff val="35000"/>
                            </a:schemeClr>
                          </a:solidFill>
                          <a:latin typeface="Adobe Clean"/>
                        </a:rPr>
                        <a:t>38%</a:t>
                      </a:r>
                    </a:p>
                  </a:txBody>
                  <a:tcPr anchor="ctr"/>
                </a:tc>
                <a:extLst>
                  <a:ext uri="{0D108BD9-81ED-4DB2-BD59-A6C34878D82A}">
                    <a16:rowId xmlns:a16="http://schemas.microsoft.com/office/drawing/2014/main" val="3564895028"/>
                  </a:ext>
                </a:extLst>
              </a:tr>
              <a:tr h="538819">
                <a:tc>
                  <a:txBody>
                    <a:bodyPr/>
                    <a:lstStyle/>
                    <a:p>
                      <a:pPr algn="ctr"/>
                      <a:r>
                        <a:rPr lang="en-IN" sz="1200" dirty="0">
                          <a:solidFill>
                            <a:schemeClr val="tx1">
                              <a:lumMod val="65000"/>
                              <a:lumOff val="35000"/>
                            </a:schemeClr>
                          </a:solidFill>
                          <a:latin typeface="Adobe Clean"/>
                        </a:rPr>
                        <a:t>Neutral</a:t>
                      </a:r>
                    </a:p>
                  </a:txBody>
                  <a:tcPr anchor="ctr"/>
                </a:tc>
                <a:tc>
                  <a:txBody>
                    <a:bodyPr/>
                    <a:lstStyle/>
                    <a:p>
                      <a:pPr algn="ctr"/>
                      <a:r>
                        <a:rPr lang="en-IN" sz="1200" dirty="0">
                          <a:solidFill>
                            <a:schemeClr val="tx1">
                              <a:lumMod val="65000"/>
                              <a:lumOff val="35000"/>
                            </a:schemeClr>
                          </a:solidFill>
                          <a:latin typeface="Adobe Clean"/>
                        </a:rPr>
                        <a:t>52%</a:t>
                      </a:r>
                    </a:p>
                  </a:txBody>
                  <a:tcPr anchor="ctr"/>
                </a:tc>
                <a:tc>
                  <a:txBody>
                    <a:bodyPr/>
                    <a:lstStyle/>
                    <a:p>
                      <a:pPr algn="ctr"/>
                      <a:r>
                        <a:rPr lang="en-IN" sz="1200" dirty="0">
                          <a:solidFill>
                            <a:schemeClr val="tx1">
                              <a:lumMod val="65000"/>
                              <a:lumOff val="35000"/>
                            </a:schemeClr>
                          </a:solidFill>
                          <a:latin typeface="Adobe Clean"/>
                        </a:rPr>
                        <a:t>63%</a:t>
                      </a:r>
                    </a:p>
                  </a:txBody>
                  <a:tcPr anchor="ctr"/>
                </a:tc>
                <a:extLst>
                  <a:ext uri="{0D108BD9-81ED-4DB2-BD59-A6C34878D82A}">
                    <a16:rowId xmlns:a16="http://schemas.microsoft.com/office/drawing/2014/main" val="3443353483"/>
                  </a:ext>
                </a:extLst>
              </a:tr>
              <a:tr h="538819">
                <a:tc>
                  <a:txBody>
                    <a:bodyPr/>
                    <a:lstStyle/>
                    <a:p>
                      <a:pPr algn="ctr"/>
                      <a:r>
                        <a:rPr lang="en-IN" sz="1200" dirty="0">
                          <a:solidFill>
                            <a:schemeClr val="tx1">
                              <a:lumMod val="65000"/>
                              <a:lumOff val="35000"/>
                            </a:schemeClr>
                          </a:solidFill>
                          <a:latin typeface="Adobe Clean"/>
                        </a:rPr>
                        <a:t>Dissatisfied</a:t>
                      </a:r>
                    </a:p>
                  </a:txBody>
                  <a:tcPr anchor="ctr"/>
                </a:tc>
                <a:tc>
                  <a:txBody>
                    <a:bodyPr/>
                    <a:lstStyle/>
                    <a:p>
                      <a:pPr algn="ctr"/>
                      <a:r>
                        <a:rPr lang="en-IN" sz="1200" dirty="0">
                          <a:solidFill>
                            <a:schemeClr val="tx1">
                              <a:lumMod val="65000"/>
                              <a:lumOff val="35000"/>
                            </a:schemeClr>
                          </a:solidFill>
                          <a:latin typeface="Adobe Clean"/>
                        </a:rPr>
                        <a:t>64%</a:t>
                      </a:r>
                    </a:p>
                  </a:txBody>
                  <a:tcPr anchor="ctr"/>
                </a:tc>
                <a:tc>
                  <a:txBody>
                    <a:bodyPr/>
                    <a:lstStyle/>
                    <a:p>
                      <a:pPr algn="ctr"/>
                      <a:r>
                        <a:rPr lang="en-IN" sz="1200" dirty="0">
                          <a:solidFill>
                            <a:schemeClr val="tx1">
                              <a:lumMod val="65000"/>
                              <a:lumOff val="35000"/>
                            </a:schemeClr>
                          </a:solidFill>
                          <a:latin typeface="Adobe Clean"/>
                        </a:rPr>
                        <a:t>80%</a:t>
                      </a:r>
                    </a:p>
                  </a:txBody>
                  <a:tcPr anchor="ctr"/>
                </a:tc>
                <a:extLst>
                  <a:ext uri="{0D108BD9-81ED-4DB2-BD59-A6C34878D82A}">
                    <a16:rowId xmlns:a16="http://schemas.microsoft.com/office/drawing/2014/main" val="3997093113"/>
                  </a:ext>
                </a:extLst>
              </a:tr>
              <a:tr h="538819">
                <a:tc>
                  <a:txBody>
                    <a:bodyPr/>
                    <a:lstStyle/>
                    <a:p>
                      <a:pPr algn="ctr"/>
                      <a:r>
                        <a:rPr lang="en-IN" sz="1200" dirty="0">
                          <a:solidFill>
                            <a:schemeClr val="tx1">
                              <a:lumMod val="65000"/>
                              <a:lumOff val="35000"/>
                            </a:schemeClr>
                          </a:solidFill>
                          <a:latin typeface="Adobe Clean"/>
                        </a:rPr>
                        <a:t>Very Dissatisfied</a:t>
                      </a:r>
                    </a:p>
                  </a:txBody>
                  <a:tcPr anchor="ctr"/>
                </a:tc>
                <a:tc>
                  <a:txBody>
                    <a:bodyPr/>
                    <a:lstStyle/>
                    <a:p>
                      <a:pPr algn="ctr"/>
                      <a:r>
                        <a:rPr lang="en-IN" sz="1200" dirty="0">
                          <a:solidFill>
                            <a:schemeClr val="tx1">
                              <a:lumMod val="65000"/>
                              <a:lumOff val="35000"/>
                            </a:schemeClr>
                          </a:solidFill>
                          <a:latin typeface="Adobe Clean"/>
                        </a:rPr>
                        <a:t>74%</a:t>
                      </a:r>
                    </a:p>
                  </a:txBody>
                  <a:tcPr anchor="ctr"/>
                </a:tc>
                <a:tc>
                  <a:txBody>
                    <a:bodyPr/>
                    <a:lstStyle/>
                    <a:p>
                      <a:pPr algn="ctr"/>
                      <a:r>
                        <a:rPr lang="en-IN" sz="1200" dirty="0">
                          <a:solidFill>
                            <a:schemeClr val="tx1">
                              <a:lumMod val="65000"/>
                              <a:lumOff val="35000"/>
                            </a:schemeClr>
                          </a:solidFill>
                          <a:latin typeface="Adobe Clean"/>
                        </a:rPr>
                        <a:t>81%</a:t>
                      </a:r>
                    </a:p>
                  </a:txBody>
                  <a:tcPr anchor="ctr"/>
                </a:tc>
                <a:extLst>
                  <a:ext uri="{0D108BD9-81ED-4DB2-BD59-A6C34878D82A}">
                    <a16:rowId xmlns:a16="http://schemas.microsoft.com/office/drawing/2014/main" val="970528176"/>
                  </a:ext>
                </a:extLst>
              </a:tr>
            </a:tbl>
          </a:graphicData>
        </a:graphic>
      </p:graphicFrame>
      <p:pic>
        <p:nvPicPr>
          <p:cNvPr id="8" name="Picture 7">
            <a:extLst>
              <a:ext uri="{FF2B5EF4-FFF2-40B4-BE49-F238E27FC236}">
                <a16:creationId xmlns:a16="http://schemas.microsoft.com/office/drawing/2014/main" id="{7F71E085-6ACA-473D-93D9-4BB5251CE7A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13362" y="3635021"/>
            <a:ext cx="298570" cy="353026"/>
          </a:xfrm>
          <a:prstGeom prst="rect">
            <a:avLst/>
          </a:prstGeom>
        </p:spPr>
      </p:pic>
      <p:pic>
        <p:nvPicPr>
          <p:cNvPr id="9" name="Picture 8">
            <a:extLst>
              <a:ext uri="{FF2B5EF4-FFF2-40B4-BE49-F238E27FC236}">
                <a16:creationId xmlns:a16="http://schemas.microsoft.com/office/drawing/2014/main" id="{338EE2FF-627D-4BF2-B455-E5F9FC1AB0E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03634" y="4126710"/>
            <a:ext cx="298570" cy="353026"/>
          </a:xfrm>
          <a:prstGeom prst="rect">
            <a:avLst/>
          </a:prstGeom>
        </p:spPr>
      </p:pic>
      <p:pic>
        <p:nvPicPr>
          <p:cNvPr id="10" name="Picture 9">
            <a:extLst>
              <a:ext uri="{FF2B5EF4-FFF2-40B4-BE49-F238E27FC236}">
                <a16:creationId xmlns:a16="http://schemas.microsoft.com/office/drawing/2014/main" id="{F99BF9B0-B289-4AEF-81BA-DD9242E09F6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13362" y="5195225"/>
            <a:ext cx="298570" cy="353026"/>
          </a:xfrm>
          <a:prstGeom prst="rect">
            <a:avLst/>
          </a:prstGeom>
        </p:spPr>
      </p:pic>
      <p:pic>
        <p:nvPicPr>
          <p:cNvPr id="11" name="Picture 10">
            <a:extLst>
              <a:ext uri="{FF2B5EF4-FFF2-40B4-BE49-F238E27FC236}">
                <a16:creationId xmlns:a16="http://schemas.microsoft.com/office/drawing/2014/main" id="{CDD40B17-A46B-4EBC-990F-3531DEF0F1F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13362" y="5734909"/>
            <a:ext cx="298570" cy="353026"/>
          </a:xfrm>
          <a:prstGeom prst="rect">
            <a:avLst/>
          </a:prstGeom>
        </p:spPr>
      </p:pic>
      <p:pic>
        <p:nvPicPr>
          <p:cNvPr id="12" name="Picture 11">
            <a:extLst>
              <a:ext uri="{FF2B5EF4-FFF2-40B4-BE49-F238E27FC236}">
                <a16:creationId xmlns:a16="http://schemas.microsoft.com/office/drawing/2014/main" id="{8C1EFA29-4D29-4F7E-8C9B-64B4C6236A5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213362" y="6362137"/>
            <a:ext cx="298570" cy="353026"/>
          </a:xfrm>
          <a:prstGeom prst="rect">
            <a:avLst/>
          </a:prstGeom>
        </p:spPr>
      </p:pic>
      <p:pic>
        <p:nvPicPr>
          <p:cNvPr id="15" name="Picture 14">
            <a:extLst>
              <a:ext uri="{FF2B5EF4-FFF2-40B4-BE49-F238E27FC236}">
                <a16:creationId xmlns:a16="http://schemas.microsoft.com/office/drawing/2014/main" id="{825A80E9-1B83-4919-86AF-389BB61426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157369" y="3634857"/>
            <a:ext cx="298570" cy="353026"/>
          </a:xfrm>
          <a:prstGeom prst="rect">
            <a:avLst/>
          </a:prstGeom>
        </p:spPr>
      </p:pic>
      <p:pic>
        <p:nvPicPr>
          <p:cNvPr id="16" name="Picture 15">
            <a:extLst>
              <a:ext uri="{FF2B5EF4-FFF2-40B4-BE49-F238E27FC236}">
                <a16:creationId xmlns:a16="http://schemas.microsoft.com/office/drawing/2014/main" id="{33D9B0F9-84ED-43E0-A223-69853C68FE1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157369" y="4127540"/>
            <a:ext cx="298570" cy="353026"/>
          </a:xfrm>
          <a:prstGeom prst="rect">
            <a:avLst/>
          </a:prstGeom>
        </p:spPr>
      </p:pic>
      <p:pic>
        <p:nvPicPr>
          <p:cNvPr id="17" name="Picture 16">
            <a:extLst>
              <a:ext uri="{FF2B5EF4-FFF2-40B4-BE49-F238E27FC236}">
                <a16:creationId xmlns:a16="http://schemas.microsoft.com/office/drawing/2014/main" id="{DF8DA3C9-5CA4-48F4-B4AB-E5276B0397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1204037" y="4736476"/>
            <a:ext cx="274014" cy="229790"/>
          </a:xfrm>
          <a:prstGeom prst="rect">
            <a:avLst/>
          </a:prstGeom>
        </p:spPr>
      </p:pic>
      <p:pic>
        <p:nvPicPr>
          <p:cNvPr id="18" name="Picture 17">
            <a:extLst>
              <a:ext uri="{FF2B5EF4-FFF2-40B4-BE49-F238E27FC236}">
                <a16:creationId xmlns:a16="http://schemas.microsoft.com/office/drawing/2014/main" id="{9FA5864A-85AD-4EE4-9664-6A657AB04FA4}"/>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1204037" y="5297179"/>
            <a:ext cx="274014" cy="229790"/>
          </a:xfrm>
          <a:prstGeom prst="rect">
            <a:avLst/>
          </a:prstGeom>
        </p:spPr>
      </p:pic>
      <p:pic>
        <p:nvPicPr>
          <p:cNvPr id="19" name="Picture 18">
            <a:extLst>
              <a:ext uri="{FF2B5EF4-FFF2-40B4-BE49-F238E27FC236}">
                <a16:creationId xmlns:a16="http://schemas.microsoft.com/office/drawing/2014/main" id="{DB43A0FF-D2B0-4C06-9717-8D6669E54B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1204037" y="5836863"/>
            <a:ext cx="274014" cy="229790"/>
          </a:xfrm>
          <a:prstGeom prst="rect">
            <a:avLst/>
          </a:prstGeom>
        </p:spPr>
      </p:pic>
      <p:pic>
        <p:nvPicPr>
          <p:cNvPr id="21" name="Picture 20">
            <a:extLst>
              <a:ext uri="{FF2B5EF4-FFF2-40B4-BE49-F238E27FC236}">
                <a16:creationId xmlns:a16="http://schemas.microsoft.com/office/drawing/2014/main" id="{E98E5F8C-7103-487E-AB73-CDAD9278586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192895" y="4648064"/>
            <a:ext cx="298570" cy="353026"/>
          </a:xfrm>
          <a:prstGeom prst="rect">
            <a:avLst/>
          </a:prstGeom>
        </p:spPr>
      </p:pic>
    </p:spTree>
    <p:extLst>
      <p:ext uri="{BB962C8B-B14F-4D97-AF65-F5344CB8AC3E}">
        <p14:creationId xmlns:p14="http://schemas.microsoft.com/office/powerpoint/2010/main" val="4185263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C255-B339-4F26-B6FA-DE954061EE75}"/>
              </a:ext>
            </a:extLst>
          </p:cNvPr>
          <p:cNvSpPr>
            <a:spLocks noGrp="1"/>
          </p:cNvSpPr>
          <p:nvPr>
            <p:ph type="title"/>
          </p:nvPr>
        </p:nvSpPr>
        <p:spPr/>
        <p:txBody>
          <a:bodyPr/>
          <a:lstStyle/>
          <a:p>
            <a:r>
              <a:rPr lang="en-IN">
                <a:solidFill>
                  <a:schemeClr val="accent6"/>
                </a:solidFill>
                <a:latin typeface="Adobe Clean" panose="020B0503020404020204" pitchFamily="34" charset="0"/>
              </a:rPr>
              <a:t>Polarity &amp; Subjectivity</a:t>
            </a:r>
          </a:p>
        </p:txBody>
      </p:sp>
      <p:sp>
        <p:nvSpPr>
          <p:cNvPr id="5" name="TextBox 4">
            <a:extLst>
              <a:ext uri="{FF2B5EF4-FFF2-40B4-BE49-F238E27FC236}">
                <a16:creationId xmlns:a16="http://schemas.microsoft.com/office/drawing/2014/main" id="{EF4A6A35-11F1-4292-8F2B-69C7E0C23682}"/>
              </a:ext>
            </a:extLst>
          </p:cNvPr>
          <p:cNvSpPr txBox="1"/>
          <p:nvPr/>
        </p:nvSpPr>
        <p:spPr>
          <a:xfrm>
            <a:off x="304721" y="1234440"/>
            <a:ext cx="11290248" cy="1477328"/>
          </a:xfrm>
          <a:prstGeom prst="rect">
            <a:avLst/>
          </a:prstGeom>
          <a:noFill/>
        </p:spPr>
        <p:txBody>
          <a:bodyPr wrap="square">
            <a:spAutoFit/>
          </a:bodyPr>
          <a:lstStyle/>
          <a:p>
            <a:pPr marL="180975" indent="-171450">
              <a:buFont typeface="Arial" panose="020B0604020202020204" pitchFamily="34" charset="0"/>
              <a:buChar char="•"/>
            </a:pPr>
            <a:r>
              <a:rPr lang="en-US" sz="1800" b="1">
                <a:solidFill>
                  <a:schemeClr val="tx1">
                    <a:lumMod val="65000"/>
                    <a:lumOff val="35000"/>
                  </a:schemeClr>
                </a:solidFill>
                <a:latin typeface="Adobe Clean"/>
              </a:rPr>
              <a:t>Polarity </a:t>
            </a:r>
            <a:r>
              <a:rPr lang="en-US" sz="1800">
                <a:solidFill>
                  <a:schemeClr val="tx1">
                    <a:lumMod val="65000"/>
                    <a:lumOff val="35000"/>
                  </a:schemeClr>
                </a:solidFill>
                <a:latin typeface="Adobe Clean"/>
              </a:rPr>
              <a:t>defines whether the sentence had a –</a:t>
            </a:r>
            <a:r>
              <a:rPr lang="en-US" sz="1800" err="1">
                <a:solidFill>
                  <a:schemeClr val="tx1">
                    <a:lumMod val="65000"/>
                    <a:lumOff val="35000"/>
                  </a:schemeClr>
                </a:solidFill>
                <a:latin typeface="Adobe Clean"/>
              </a:rPr>
              <a:t>ve</a:t>
            </a:r>
            <a:r>
              <a:rPr lang="en-US" sz="1800">
                <a:solidFill>
                  <a:schemeClr val="tx1">
                    <a:lumMod val="65000"/>
                    <a:lumOff val="35000"/>
                  </a:schemeClr>
                </a:solidFill>
                <a:latin typeface="Adobe Clean"/>
              </a:rPr>
              <a:t> sentiment or +</a:t>
            </a:r>
            <a:r>
              <a:rPr lang="en-US" sz="1800" err="1">
                <a:solidFill>
                  <a:schemeClr val="tx1">
                    <a:lumMod val="65000"/>
                    <a:lumOff val="35000"/>
                  </a:schemeClr>
                </a:solidFill>
                <a:latin typeface="Adobe Clean"/>
              </a:rPr>
              <a:t>ve</a:t>
            </a:r>
            <a:r>
              <a:rPr lang="en-US" sz="1800">
                <a:solidFill>
                  <a:schemeClr val="tx1">
                    <a:lumMod val="65000"/>
                    <a:lumOff val="35000"/>
                  </a:schemeClr>
                </a:solidFill>
                <a:latin typeface="Adobe Clean"/>
              </a:rPr>
              <a:t> sentiment ranging between -1 to 1</a:t>
            </a:r>
          </a:p>
          <a:p>
            <a:pPr marL="180975" indent="-171450">
              <a:buFont typeface="Arial" panose="020B0604020202020204" pitchFamily="34" charset="0"/>
              <a:buChar char="•"/>
            </a:pPr>
            <a:endParaRPr lang="en-US">
              <a:solidFill>
                <a:schemeClr val="tx1">
                  <a:lumMod val="65000"/>
                  <a:lumOff val="35000"/>
                </a:schemeClr>
              </a:solidFill>
              <a:latin typeface="Adobe Clean"/>
            </a:endParaRPr>
          </a:p>
          <a:p>
            <a:pPr marL="180975" indent="-171450">
              <a:buFont typeface="Arial" panose="020B0604020202020204" pitchFamily="34" charset="0"/>
              <a:buChar char="•"/>
            </a:pPr>
            <a:endParaRPr lang="en-US" sz="1800">
              <a:solidFill>
                <a:schemeClr val="tx1">
                  <a:lumMod val="65000"/>
                  <a:lumOff val="35000"/>
                </a:schemeClr>
              </a:solidFill>
              <a:latin typeface="Adobe Clean"/>
            </a:endParaRPr>
          </a:p>
          <a:p>
            <a:pPr marL="180975" indent="-171450">
              <a:buFont typeface="Arial" panose="020B0604020202020204" pitchFamily="34" charset="0"/>
              <a:buChar char="•"/>
            </a:pPr>
            <a:r>
              <a:rPr lang="en-US" sz="1800" b="1">
                <a:solidFill>
                  <a:schemeClr val="tx1">
                    <a:lumMod val="65000"/>
                    <a:lumOff val="35000"/>
                  </a:schemeClr>
                </a:solidFill>
                <a:latin typeface="Adobe Clean"/>
              </a:rPr>
              <a:t>Subjectivity</a:t>
            </a:r>
            <a:r>
              <a:rPr lang="en-US" sz="1800">
                <a:solidFill>
                  <a:schemeClr val="tx1">
                    <a:lumMod val="65000"/>
                    <a:lumOff val="35000"/>
                  </a:schemeClr>
                </a:solidFill>
                <a:latin typeface="Adobe Clean"/>
              </a:rPr>
              <a:t> quantifies the amount of personal opinion &amp; factual information contained in a text. Higher subjectivity means that the text contains personal opinion rather than factual information ranging between 0 to 1</a:t>
            </a:r>
          </a:p>
        </p:txBody>
      </p:sp>
      <p:sp>
        <p:nvSpPr>
          <p:cNvPr id="7" name="TextBox 6">
            <a:extLst>
              <a:ext uri="{FF2B5EF4-FFF2-40B4-BE49-F238E27FC236}">
                <a16:creationId xmlns:a16="http://schemas.microsoft.com/office/drawing/2014/main" id="{793587AC-93C7-4FCD-A5DD-7925589DB01F}"/>
              </a:ext>
            </a:extLst>
          </p:cNvPr>
          <p:cNvSpPr txBox="1"/>
          <p:nvPr/>
        </p:nvSpPr>
        <p:spPr>
          <a:xfrm>
            <a:off x="118502" y="2948410"/>
            <a:ext cx="6649963" cy="3693319"/>
          </a:xfrm>
          <a:prstGeom prst="rect">
            <a:avLst/>
          </a:prstGeom>
          <a:noFill/>
        </p:spPr>
        <p:txBody>
          <a:bodyPr wrap="square" lIns="91440" tIns="45720" rIns="91440" bIns="45720" anchor="t">
            <a:spAutoFit/>
          </a:bodyPr>
          <a:lstStyle/>
          <a:p>
            <a:r>
              <a:rPr lang="en-US">
                <a:solidFill>
                  <a:schemeClr val="tx1">
                    <a:lumMod val="65000"/>
                    <a:lumOff val="35000"/>
                  </a:schemeClr>
                </a:solidFill>
                <a:latin typeface="Adobe Clean"/>
              </a:rPr>
              <a:t>For Example: "</a:t>
            </a:r>
            <a:r>
              <a:rPr lang="en-US">
                <a:solidFill>
                  <a:schemeClr val="accent6"/>
                </a:solidFill>
                <a:latin typeface="Adobe Clean"/>
              </a:rPr>
              <a:t>not </a:t>
            </a:r>
            <a:r>
              <a:rPr lang="en-US">
                <a:solidFill>
                  <a:schemeClr val="tx1">
                    <a:lumMod val="65000"/>
                    <a:lumOff val="35000"/>
                  </a:schemeClr>
                </a:solidFill>
                <a:latin typeface="Adobe Clean"/>
              </a:rPr>
              <a:t>a </a:t>
            </a:r>
            <a:r>
              <a:rPr lang="en-US">
                <a:solidFill>
                  <a:schemeClr val="accent5"/>
                </a:solidFill>
                <a:latin typeface="Adobe Clean"/>
              </a:rPr>
              <a:t>very </a:t>
            </a:r>
            <a:r>
              <a:rPr lang="en-US">
                <a:solidFill>
                  <a:schemeClr val="accent1"/>
                </a:solidFill>
                <a:latin typeface="Adobe Clean"/>
              </a:rPr>
              <a:t>great </a:t>
            </a:r>
            <a:r>
              <a:rPr lang="en-US">
                <a:solidFill>
                  <a:schemeClr val="tx1">
                    <a:lumMod val="65000"/>
                    <a:lumOff val="35000"/>
                  </a:schemeClr>
                </a:solidFill>
                <a:latin typeface="Adobe Clean"/>
              </a:rPr>
              <a:t>calculation“</a:t>
            </a:r>
          </a:p>
          <a:p>
            <a:endParaRPr lang="en-US">
              <a:solidFill>
                <a:schemeClr val="tx1">
                  <a:lumMod val="65000"/>
                  <a:lumOff val="35000"/>
                </a:schemeClr>
              </a:solidFill>
              <a:latin typeface="Adobe Clean"/>
              <a:ea typeface="+mn-lt"/>
              <a:cs typeface="+mn-lt"/>
            </a:endParaRPr>
          </a:p>
          <a:p>
            <a:r>
              <a:rPr lang="en-US">
                <a:solidFill>
                  <a:schemeClr val="tx1">
                    <a:lumMod val="65000"/>
                    <a:lumOff val="35000"/>
                  </a:schemeClr>
                </a:solidFill>
                <a:latin typeface="Adobe Clean"/>
                <a:ea typeface="+mn-lt"/>
                <a:cs typeface="+mn-lt"/>
              </a:rPr>
              <a:t>Polarity &amp; Subjectivity depends on 3 criteria namely:</a:t>
            </a:r>
          </a:p>
          <a:p>
            <a:endParaRPr lang="en-US">
              <a:solidFill>
                <a:schemeClr val="tx1">
                  <a:lumMod val="65000"/>
                  <a:lumOff val="35000"/>
                </a:schemeClr>
              </a:solidFill>
              <a:latin typeface="Adobe Clean"/>
              <a:ea typeface="+mn-lt"/>
              <a:cs typeface="+mn-lt"/>
            </a:endParaRPr>
          </a:p>
          <a:p>
            <a:pPr marL="285750" indent="-285750">
              <a:buFont typeface="Arial" panose="020B0604020202020204" pitchFamily="34" charset="0"/>
              <a:buChar char="•"/>
            </a:pPr>
            <a:r>
              <a:rPr lang="en-US" b="1">
                <a:solidFill>
                  <a:schemeClr val="tx1">
                    <a:lumMod val="65000"/>
                    <a:lumOff val="35000"/>
                  </a:schemeClr>
                </a:solidFill>
                <a:latin typeface="Adobe Clean"/>
              </a:rPr>
              <a:t>Sentiment Word </a:t>
            </a:r>
            <a:r>
              <a:rPr lang="en-US">
                <a:solidFill>
                  <a:schemeClr val="tx1">
                    <a:lumMod val="65000"/>
                    <a:lumOff val="35000"/>
                  </a:schemeClr>
                </a:solidFill>
                <a:latin typeface="Adobe Clean"/>
              </a:rPr>
              <a:t>– Great</a:t>
            </a:r>
            <a:endParaRPr lang="en-US">
              <a:solidFill>
                <a:schemeClr val="tx1">
                  <a:lumMod val="65000"/>
                  <a:lumOff val="35000"/>
                </a:schemeClr>
              </a:solidFill>
            </a:endParaRPr>
          </a:p>
          <a:p>
            <a:pPr marL="285750" indent="-285750">
              <a:buFont typeface="Arial" panose="020B0604020202020204" pitchFamily="34" charset="0"/>
              <a:buChar char="•"/>
            </a:pPr>
            <a:r>
              <a:rPr lang="en-US" b="1">
                <a:solidFill>
                  <a:schemeClr val="tx1">
                    <a:lumMod val="65000"/>
                    <a:lumOff val="35000"/>
                  </a:schemeClr>
                </a:solidFill>
                <a:latin typeface="Adobe Clean"/>
              </a:rPr>
              <a:t>Negation Word </a:t>
            </a:r>
            <a:r>
              <a:rPr lang="en-US">
                <a:solidFill>
                  <a:schemeClr val="tx1">
                    <a:lumMod val="65000"/>
                    <a:lumOff val="35000"/>
                  </a:schemeClr>
                </a:solidFill>
                <a:latin typeface="Adobe Clean"/>
              </a:rPr>
              <a:t>– Not (negation – True)</a:t>
            </a:r>
          </a:p>
          <a:p>
            <a:pPr marL="285750" indent="-285750">
              <a:buFont typeface="Arial" panose="020B0604020202020204" pitchFamily="34" charset="0"/>
              <a:buChar char="•"/>
            </a:pPr>
            <a:r>
              <a:rPr lang="en-US" b="1">
                <a:solidFill>
                  <a:schemeClr val="tx1">
                    <a:lumMod val="65000"/>
                    <a:lumOff val="35000"/>
                  </a:schemeClr>
                </a:solidFill>
                <a:latin typeface="Adobe Clean"/>
              </a:rPr>
              <a:t>Intensity word </a:t>
            </a:r>
            <a:r>
              <a:rPr lang="en-US">
                <a:solidFill>
                  <a:schemeClr val="tx1">
                    <a:lumMod val="65000"/>
                    <a:lumOff val="35000"/>
                  </a:schemeClr>
                </a:solidFill>
                <a:latin typeface="Adobe Clean"/>
              </a:rPr>
              <a:t>– Very </a:t>
            </a:r>
          </a:p>
          <a:p>
            <a:endParaRPr lang="en-US">
              <a:ea typeface="+mn-lt"/>
              <a:cs typeface="+mn-lt"/>
            </a:endParaRPr>
          </a:p>
          <a:p>
            <a:r>
              <a:rPr lang="en-US">
                <a:ea typeface="+mn-lt"/>
                <a:cs typeface="+mn-lt"/>
              </a:rPr>
              <a:t>A mathematical formula helps in calculating sentence level Polarity &amp; Subjectivity</a:t>
            </a:r>
          </a:p>
          <a:p>
            <a:r>
              <a:rPr lang="en-US">
                <a:solidFill>
                  <a:schemeClr val="tx1">
                    <a:lumMod val="65000"/>
                    <a:lumOff val="35000"/>
                  </a:schemeClr>
                </a:solidFill>
                <a:latin typeface="Adobe Clean"/>
              </a:rPr>
              <a:t>Sentence Polarity: </a:t>
            </a:r>
            <a:r>
              <a:rPr lang="en-US">
                <a:solidFill>
                  <a:schemeClr val="accent6"/>
                </a:solidFill>
                <a:latin typeface="Adobe Clean"/>
              </a:rPr>
              <a:t>-0.3</a:t>
            </a:r>
          </a:p>
          <a:p>
            <a:r>
              <a:rPr lang="en-US">
                <a:solidFill>
                  <a:schemeClr val="tx1">
                    <a:lumMod val="65000"/>
                    <a:lumOff val="35000"/>
                  </a:schemeClr>
                </a:solidFill>
                <a:latin typeface="Adobe Clean"/>
              </a:rPr>
              <a:t>Sentence Subjectivity: </a:t>
            </a:r>
            <a:r>
              <a:rPr lang="en-US">
                <a:solidFill>
                  <a:schemeClr val="accent5"/>
                </a:solidFill>
                <a:latin typeface="Adobe Clean"/>
              </a:rPr>
              <a:t>0.58</a:t>
            </a:r>
            <a:endParaRPr lang="en-US">
              <a:solidFill>
                <a:schemeClr val="accent5"/>
              </a:solidFill>
            </a:endParaRPr>
          </a:p>
          <a:p>
            <a:endParaRPr lang="en-US">
              <a:ea typeface="+mn-lt"/>
              <a:cs typeface="+mn-lt"/>
            </a:endParaRPr>
          </a:p>
        </p:txBody>
      </p:sp>
      <p:graphicFrame>
        <p:nvGraphicFramePr>
          <p:cNvPr id="3" name="Table 3">
            <a:extLst>
              <a:ext uri="{FF2B5EF4-FFF2-40B4-BE49-F238E27FC236}">
                <a16:creationId xmlns:a16="http://schemas.microsoft.com/office/drawing/2014/main" id="{D422B0B1-BF5F-43C5-BEE7-E715153F8A4A}"/>
              </a:ext>
            </a:extLst>
          </p:cNvPr>
          <p:cNvGraphicFramePr>
            <a:graphicFrameLocks noGrp="1"/>
          </p:cNvGraphicFramePr>
          <p:nvPr>
            <p:extLst>
              <p:ext uri="{D42A27DB-BD31-4B8C-83A1-F6EECF244321}">
                <p14:modId xmlns:p14="http://schemas.microsoft.com/office/powerpoint/2010/main" val="2419155579"/>
              </p:ext>
            </p:extLst>
          </p:nvPr>
        </p:nvGraphicFramePr>
        <p:xfrm>
          <a:off x="6642886" y="2984183"/>
          <a:ext cx="5427437" cy="1975436"/>
        </p:xfrm>
        <a:graphic>
          <a:graphicData uri="http://schemas.openxmlformats.org/drawingml/2006/table">
            <a:tbl>
              <a:tblPr firstRow="1" bandRow="1">
                <a:tableStyleId>{9D7B26C5-4107-4FEC-AEDC-1716B250A1EF}</a:tableStyleId>
              </a:tblPr>
              <a:tblGrid>
                <a:gridCol w="1711712">
                  <a:extLst>
                    <a:ext uri="{9D8B030D-6E8A-4147-A177-3AD203B41FA5}">
                      <a16:colId xmlns:a16="http://schemas.microsoft.com/office/drawing/2014/main" val="1772906572"/>
                    </a:ext>
                  </a:extLst>
                </a:gridCol>
                <a:gridCol w="1722669">
                  <a:extLst>
                    <a:ext uri="{9D8B030D-6E8A-4147-A177-3AD203B41FA5}">
                      <a16:colId xmlns:a16="http://schemas.microsoft.com/office/drawing/2014/main" val="634966027"/>
                    </a:ext>
                  </a:extLst>
                </a:gridCol>
                <a:gridCol w="1993056">
                  <a:extLst>
                    <a:ext uri="{9D8B030D-6E8A-4147-A177-3AD203B41FA5}">
                      <a16:colId xmlns:a16="http://schemas.microsoft.com/office/drawing/2014/main" val="2085178256"/>
                    </a:ext>
                  </a:extLst>
                </a:gridCol>
              </a:tblGrid>
              <a:tr h="466423">
                <a:tc>
                  <a:txBody>
                    <a:bodyPr/>
                    <a:lstStyle/>
                    <a:p>
                      <a:pPr algn="ctr"/>
                      <a:r>
                        <a:rPr lang="en-US" sz="1400" b="1" kern="1200">
                          <a:solidFill>
                            <a:schemeClr val="tx1">
                              <a:lumMod val="65000"/>
                              <a:lumOff val="35000"/>
                            </a:schemeClr>
                          </a:solidFill>
                        </a:rPr>
                        <a:t>Sentence</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algn="ctr"/>
                      <a:r>
                        <a:rPr lang="en-US" sz="1400" b="1" kern="1200">
                          <a:solidFill>
                            <a:schemeClr val="tx1">
                              <a:lumMod val="65000"/>
                              <a:lumOff val="35000"/>
                            </a:schemeClr>
                          </a:solidFill>
                        </a:rPr>
                        <a:t>Polarity [-1, 1]</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lvl="0" algn="ctr">
                        <a:buNone/>
                      </a:pPr>
                      <a:r>
                        <a:rPr lang="en-US" sz="1400" b="1" kern="1200" noProof="0">
                          <a:solidFill>
                            <a:schemeClr val="tx1">
                              <a:lumMod val="65000"/>
                              <a:lumOff val="35000"/>
                            </a:schemeClr>
                          </a:solidFill>
                        </a:rPr>
                        <a:t>Subjectivity [0, 1]</a:t>
                      </a:r>
                      <a:endParaRPr lang="en-US" sz="1400" b="1" kern="1200" noProof="0">
                        <a:solidFill>
                          <a:schemeClr val="tx1">
                            <a:lumMod val="65000"/>
                            <a:lumOff val="35000"/>
                          </a:schemeClr>
                        </a:solidFill>
                        <a:latin typeface="Adobe Clean" panose="020B0503020404020204" pitchFamily="34" charset="0"/>
                        <a:ea typeface="+mn-ea"/>
                        <a:cs typeface="+mn-cs"/>
                      </a:endParaRPr>
                    </a:p>
                  </a:txBody>
                  <a:tcPr anchor="ctr"/>
                </a:tc>
                <a:extLst>
                  <a:ext uri="{0D108BD9-81ED-4DB2-BD59-A6C34878D82A}">
                    <a16:rowId xmlns:a16="http://schemas.microsoft.com/office/drawing/2014/main" val="664778897"/>
                  </a:ext>
                </a:extLst>
              </a:tr>
              <a:tr h="365822">
                <a:tc>
                  <a:txBody>
                    <a:bodyPr/>
                    <a:lstStyle/>
                    <a:p>
                      <a:r>
                        <a:rPr lang="en-US" sz="1400" b="1" kern="1200">
                          <a:solidFill>
                            <a:schemeClr val="tx1">
                              <a:lumMod val="65000"/>
                              <a:lumOff val="35000"/>
                            </a:schemeClr>
                          </a:solidFill>
                        </a:rPr>
                        <a:t>Great</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algn="ctr"/>
                      <a:r>
                        <a:rPr lang="en-US" sz="1400" b="1" kern="1200">
                          <a:solidFill>
                            <a:schemeClr val="tx1">
                              <a:lumMod val="65000"/>
                              <a:lumOff val="35000"/>
                            </a:schemeClr>
                          </a:solidFill>
                        </a:rPr>
                        <a:t>0.8</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algn="ctr"/>
                      <a:r>
                        <a:rPr lang="en-US" sz="1400" b="1" kern="1200">
                          <a:solidFill>
                            <a:schemeClr val="tx1">
                              <a:lumMod val="65000"/>
                              <a:lumOff val="35000"/>
                            </a:schemeClr>
                          </a:solidFill>
                        </a:rPr>
                        <a:t>0.75</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extLst>
                  <a:ext uri="{0D108BD9-81ED-4DB2-BD59-A6C34878D82A}">
                    <a16:rowId xmlns:a16="http://schemas.microsoft.com/office/drawing/2014/main" val="362227081"/>
                  </a:ext>
                </a:extLst>
              </a:tr>
              <a:tr h="384112">
                <a:tc>
                  <a:txBody>
                    <a:bodyPr/>
                    <a:lstStyle/>
                    <a:p>
                      <a:r>
                        <a:rPr lang="en-US" sz="1400" b="1" kern="1200">
                          <a:solidFill>
                            <a:schemeClr val="tx1">
                              <a:lumMod val="65000"/>
                              <a:lumOff val="35000"/>
                            </a:schemeClr>
                          </a:solidFill>
                        </a:rPr>
                        <a:t>Not Great</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algn="ctr"/>
                      <a:r>
                        <a:rPr lang="en-US" sz="1400" b="1" kern="1200">
                          <a:solidFill>
                            <a:schemeClr val="tx1">
                              <a:lumMod val="65000"/>
                              <a:lumOff val="35000"/>
                            </a:schemeClr>
                          </a:solidFill>
                        </a:rPr>
                        <a:t>-0.4</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algn="ctr"/>
                      <a:r>
                        <a:rPr lang="en-US" sz="1400" b="1" kern="1200">
                          <a:solidFill>
                            <a:schemeClr val="tx1">
                              <a:lumMod val="65000"/>
                              <a:lumOff val="35000"/>
                            </a:schemeClr>
                          </a:solidFill>
                        </a:rPr>
                        <a:t>0.75</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extLst>
                  <a:ext uri="{0D108BD9-81ED-4DB2-BD59-A6C34878D82A}">
                    <a16:rowId xmlns:a16="http://schemas.microsoft.com/office/drawing/2014/main" val="3312863459"/>
                  </a:ext>
                </a:extLst>
              </a:tr>
              <a:tr h="384112">
                <a:tc>
                  <a:txBody>
                    <a:bodyPr/>
                    <a:lstStyle/>
                    <a:p>
                      <a:pPr lvl="0">
                        <a:buNone/>
                      </a:pPr>
                      <a:r>
                        <a:rPr lang="en-US" sz="1400" b="1" kern="1200">
                          <a:solidFill>
                            <a:schemeClr val="tx1">
                              <a:lumMod val="65000"/>
                              <a:lumOff val="35000"/>
                            </a:schemeClr>
                          </a:solidFill>
                        </a:rPr>
                        <a:t>Very Great</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lvl="0" algn="ctr">
                        <a:buNone/>
                      </a:pPr>
                      <a:r>
                        <a:rPr lang="en-US" sz="1400" b="1" kern="1200">
                          <a:solidFill>
                            <a:schemeClr val="tx1">
                              <a:lumMod val="65000"/>
                              <a:lumOff val="35000"/>
                            </a:schemeClr>
                          </a:solidFill>
                        </a:rPr>
                        <a:t>1.0</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lvl="0" algn="ctr">
                        <a:buNone/>
                      </a:pPr>
                      <a:r>
                        <a:rPr lang="en-US" sz="1400" b="1" kern="1200">
                          <a:solidFill>
                            <a:schemeClr val="tx1">
                              <a:lumMod val="65000"/>
                              <a:lumOff val="35000"/>
                            </a:schemeClr>
                          </a:solidFill>
                        </a:rPr>
                        <a:t>0.98</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extLst>
                  <a:ext uri="{0D108BD9-81ED-4DB2-BD59-A6C34878D82A}">
                    <a16:rowId xmlns:a16="http://schemas.microsoft.com/office/drawing/2014/main" val="3715745309"/>
                  </a:ext>
                </a:extLst>
              </a:tr>
              <a:tr h="374967">
                <a:tc>
                  <a:txBody>
                    <a:bodyPr/>
                    <a:lstStyle/>
                    <a:p>
                      <a:pPr lvl="0">
                        <a:buNone/>
                      </a:pPr>
                      <a:r>
                        <a:rPr lang="en-US" sz="1400" b="1" kern="1200">
                          <a:solidFill>
                            <a:schemeClr val="tx1">
                              <a:lumMod val="65000"/>
                              <a:lumOff val="35000"/>
                            </a:schemeClr>
                          </a:solidFill>
                        </a:rPr>
                        <a:t>Not Very Great</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lvl="0" algn="ctr">
                        <a:buNone/>
                      </a:pPr>
                      <a:r>
                        <a:rPr lang="en-US" sz="1400" b="1" kern="1200">
                          <a:solidFill>
                            <a:schemeClr val="tx1">
                              <a:lumMod val="65000"/>
                              <a:lumOff val="35000"/>
                            </a:schemeClr>
                          </a:solidFill>
                        </a:rPr>
                        <a:t>-0.3</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tc>
                  <a:txBody>
                    <a:bodyPr/>
                    <a:lstStyle/>
                    <a:p>
                      <a:pPr lvl="0" algn="ctr">
                        <a:buNone/>
                      </a:pPr>
                      <a:r>
                        <a:rPr lang="en-US" sz="1400" b="1" kern="1200">
                          <a:solidFill>
                            <a:schemeClr val="tx1">
                              <a:lumMod val="65000"/>
                              <a:lumOff val="35000"/>
                            </a:schemeClr>
                          </a:solidFill>
                        </a:rPr>
                        <a:t>0.58</a:t>
                      </a:r>
                      <a:endParaRPr lang="en-US" sz="1400" b="1" kern="1200">
                        <a:solidFill>
                          <a:schemeClr val="tx1">
                            <a:lumMod val="65000"/>
                            <a:lumOff val="35000"/>
                          </a:schemeClr>
                        </a:solidFill>
                        <a:latin typeface="Adobe Clean" panose="020B0503020404020204" pitchFamily="34" charset="0"/>
                        <a:ea typeface="+mn-ea"/>
                        <a:cs typeface="+mn-cs"/>
                      </a:endParaRPr>
                    </a:p>
                  </a:txBody>
                  <a:tcPr anchor="ctr"/>
                </a:tc>
                <a:extLst>
                  <a:ext uri="{0D108BD9-81ED-4DB2-BD59-A6C34878D82A}">
                    <a16:rowId xmlns:a16="http://schemas.microsoft.com/office/drawing/2014/main" val="1914085489"/>
                  </a:ext>
                </a:extLst>
              </a:tr>
            </a:tbl>
          </a:graphicData>
        </a:graphic>
      </p:graphicFrame>
    </p:spTree>
    <p:extLst>
      <p:ext uri="{BB962C8B-B14F-4D97-AF65-F5344CB8AC3E}">
        <p14:creationId xmlns:p14="http://schemas.microsoft.com/office/powerpoint/2010/main" val="276109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DC255-B339-4F26-B6FA-DE954061EE75}"/>
              </a:ext>
            </a:extLst>
          </p:cNvPr>
          <p:cNvSpPr>
            <a:spLocks noGrp="1"/>
          </p:cNvSpPr>
          <p:nvPr>
            <p:ph type="title"/>
          </p:nvPr>
        </p:nvSpPr>
        <p:spPr/>
        <p:txBody>
          <a:bodyPr/>
          <a:lstStyle/>
          <a:p>
            <a:r>
              <a:rPr lang="en-IN">
                <a:solidFill>
                  <a:schemeClr val="accent6"/>
                </a:solidFill>
                <a:latin typeface="Adobe Clean"/>
              </a:rPr>
              <a:t>BERT (</a:t>
            </a:r>
            <a:r>
              <a:rPr lang="en-IN">
                <a:latin typeface="Adobe Clean"/>
                <a:ea typeface="+mj-lt"/>
                <a:cs typeface="+mj-lt"/>
                <a:hlinkClick r:id="rId3"/>
              </a:rPr>
              <a:t>Bidirectional Encoder Representations from Transformers</a:t>
            </a:r>
            <a:r>
              <a:rPr lang="en-IN">
                <a:solidFill>
                  <a:schemeClr val="accent6"/>
                </a:solidFill>
                <a:latin typeface="Adobe Clean"/>
              </a:rPr>
              <a:t>)</a:t>
            </a:r>
          </a:p>
        </p:txBody>
      </p:sp>
      <p:sp>
        <p:nvSpPr>
          <p:cNvPr id="5" name="TextBox 4">
            <a:extLst>
              <a:ext uri="{FF2B5EF4-FFF2-40B4-BE49-F238E27FC236}">
                <a16:creationId xmlns:a16="http://schemas.microsoft.com/office/drawing/2014/main" id="{EF4A6A35-11F1-4292-8F2B-69C7E0C23682}"/>
              </a:ext>
            </a:extLst>
          </p:cNvPr>
          <p:cNvSpPr txBox="1"/>
          <p:nvPr/>
        </p:nvSpPr>
        <p:spPr>
          <a:xfrm>
            <a:off x="304721" y="1234440"/>
            <a:ext cx="11290248" cy="1200329"/>
          </a:xfrm>
          <a:prstGeom prst="rect">
            <a:avLst/>
          </a:prstGeom>
          <a:noFill/>
        </p:spPr>
        <p:txBody>
          <a:bodyPr wrap="square" lIns="91440" tIns="45720" rIns="91440" bIns="45720" anchor="t">
            <a:spAutoFit/>
          </a:bodyPr>
          <a:lstStyle/>
          <a:p>
            <a:pPr marL="180975" indent="-171450">
              <a:buFont typeface="Arial" panose="020B0604020202020204" pitchFamily="34" charset="0"/>
              <a:buChar char="•"/>
            </a:pPr>
            <a:r>
              <a:rPr lang="en-US">
                <a:solidFill>
                  <a:schemeClr val="tx1">
                    <a:lumMod val="65000"/>
                    <a:lumOff val="35000"/>
                  </a:schemeClr>
                </a:solidFill>
                <a:latin typeface="Adobe Clean"/>
                <a:ea typeface="+mn-lt"/>
                <a:cs typeface="+mn-lt"/>
              </a:rPr>
              <a:t>BERT algorithm helps in understanding the meaning &amp; relevance of a statement. It is a pre-trained NLP model containing ~3000M word dictionary</a:t>
            </a:r>
          </a:p>
          <a:p>
            <a:pPr marL="180975" indent="-171450">
              <a:buFont typeface="Arial" panose="020B0604020202020204" pitchFamily="34" charset="0"/>
              <a:buChar char="•"/>
            </a:pPr>
            <a:r>
              <a:rPr lang="en-US">
                <a:solidFill>
                  <a:schemeClr val="tx1">
                    <a:lumMod val="65000"/>
                    <a:lumOff val="35000"/>
                  </a:schemeClr>
                </a:solidFill>
                <a:latin typeface="Adobe Clean"/>
                <a:ea typeface="+mn-lt"/>
                <a:cs typeface="+mn-lt"/>
              </a:rPr>
              <a:t>It encode the sentence into an embedded normalized vector of 768 dimensions with values between 0 and 1</a:t>
            </a:r>
          </a:p>
          <a:p>
            <a:pPr marL="180975" indent="-171450">
              <a:buFont typeface="Arial" panose="020B0604020202020204" pitchFamily="34" charset="0"/>
              <a:buChar char="•"/>
            </a:pPr>
            <a:r>
              <a:rPr lang="en-US">
                <a:solidFill>
                  <a:schemeClr val="tx1">
                    <a:lumMod val="65000"/>
                    <a:lumOff val="35000"/>
                  </a:schemeClr>
                </a:solidFill>
                <a:latin typeface="Adobe Clean"/>
                <a:ea typeface="+mn-lt"/>
                <a:cs typeface="+mn-lt"/>
              </a:rPr>
              <a:t>BERT model predicts the sentiment analysis with 95% accuracy</a:t>
            </a:r>
          </a:p>
        </p:txBody>
      </p:sp>
      <p:sp>
        <p:nvSpPr>
          <p:cNvPr id="6" name="TextBox 5">
            <a:extLst>
              <a:ext uri="{FF2B5EF4-FFF2-40B4-BE49-F238E27FC236}">
                <a16:creationId xmlns:a16="http://schemas.microsoft.com/office/drawing/2014/main" id="{98ADDE05-A008-4938-93A5-69DDD54822C0}"/>
              </a:ext>
            </a:extLst>
          </p:cNvPr>
          <p:cNvSpPr txBox="1"/>
          <p:nvPr/>
        </p:nvSpPr>
        <p:spPr>
          <a:xfrm>
            <a:off x="6683604" y="2873345"/>
            <a:ext cx="5398149" cy="646331"/>
          </a:xfrm>
          <a:prstGeom prst="rect">
            <a:avLst/>
          </a:prstGeom>
          <a:noFill/>
        </p:spPr>
        <p:txBody>
          <a:bodyPr wrap="square" lIns="91440" tIns="45720" rIns="91440" bIns="45720" anchor="t">
            <a:spAutoFit/>
          </a:bodyPr>
          <a:lstStyle/>
          <a:p>
            <a:r>
              <a:rPr lang="en-US">
                <a:solidFill>
                  <a:schemeClr val="tx1">
                    <a:lumMod val="65000"/>
                    <a:lumOff val="35000"/>
                  </a:schemeClr>
                </a:solidFill>
                <a:latin typeface="Adobe Clean"/>
              </a:rPr>
              <a:t>For Example: “</a:t>
            </a:r>
            <a:r>
              <a:rPr lang="en-US" i="1">
                <a:solidFill>
                  <a:schemeClr val="accent6">
                    <a:lumMod val="75000"/>
                  </a:schemeClr>
                </a:solidFill>
                <a:ea typeface="+mn-lt"/>
                <a:cs typeface="+mn-lt"/>
              </a:rPr>
              <a:t>One of the worst movies of all time”</a:t>
            </a:r>
            <a:endParaRPr lang="en-US">
              <a:solidFill>
                <a:schemeClr val="accent6">
                  <a:lumMod val="75000"/>
                </a:schemeClr>
              </a:solidFill>
              <a:ea typeface="+mn-lt"/>
              <a:cs typeface="+mn-lt"/>
            </a:endParaRPr>
          </a:p>
          <a:p>
            <a:r>
              <a:rPr lang="en-US">
                <a:solidFill>
                  <a:schemeClr val="tx1">
                    <a:lumMod val="65000"/>
                    <a:lumOff val="35000"/>
                  </a:schemeClr>
                </a:solidFill>
                <a:latin typeface="Adobe Clean"/>
              </a:rPr>
              <a:t>BERT Score: 0.110</a:t>
            </a:r>
          </a:p>
        </p:txBody>
      </p:sp>
      <p:sp>
        <p:nvSpPr>
          <p:cNvPr id="8" name="TextBox 7">
            <a:extLst>
              <a:ext uri="{FF2B5EF4-FFF2-40B4-BE49-F238E27FC236}">
                <a16:creationId xmlns:a16="http://schemas.microsoft.com/office/drawing/2014/main" id="{FDA6D2F3-2EC8-4CCD-B225-1733F1E37ACB}"/>
              </a:ext>
            </a:extLst>
          </p:cNvPr>
          <p:cNvSpPr txBox="1"/>
          <p:nvPr/>
        </p:nvSpPr>
        <p:spPr>
          <a:xfrm>
            <a:off x="304721" y="2873345"/>
            <a:ext cx="6094378" cy="369332"/>
          </a:xfrm>
          <a:prstGeom prst="rect">
            <a:avLst/>
          </a:prstGeom>
          <a:noFill/>
        </p:spPr>
        <p:txBody>
          <a:bodyPr wrap="square">
            <a:spAutoFit/>
          </a:bodyPr>
          <a:lstStyle/>
          <a:p>
            <a:r>
              <a:rPr lang="en-US" i="1">
                <a:solidFill>
                  <a:schemeClr val="accent6">
                    <a:lumMod val="75000"/>
                  </a:schemeClr>
                </a:solidFill>
                <a:ea typeface="+mn-lt"/>
                <a:cs typeface="+mn-lt"/>
              </a:rPr>
              <a:t>One of the </a:t>
            </a:r>
            <a:r>
              <a:rPr lang="en-US" i="1">
                <a:solidFill>
                  <a:schemeClr val="accent2">
                    <a:lumMod val="60000"/>
                    <a:lumOff val="40000"/>
                  </a:schemeClr>
                </a:solidFill>
                <a:ea typeface="+mn-lt"/>
                <a:cs typeface="+mn-lt"/>
              </a:rPr>
              <a:t>worst</a:t>
            </a:r>
            <a:r>
              <a:rPr lang="en-US" i="1">
                <a:solidFill>
                  <a:schemeClr val="accent6">
                    <a:lumMod val="75000"/>
                  </a:schemeClr>
                </a:solidFill>
                <a:ea typeface="+mn-lt"/>
                <a:cs typeface="+mn-lt"/>
              </a:rPr>
              <a:t> movies of all time – Finding the verb  </a:t>
            </a:r>
            <a:endParaRPr lang="en-IN"/>
          </a:p>
        </p:txBody>
      </p:sp>
      <p:sp>
        <p:nvSpPr>
          <p:cNvPr id="9" name="TextBox 8">
            <a:extLst>
              <a:ext uri="{FF2B5EF4-FFF2-40B4-BE49-F238E27FC236}">
                <a16:creationId xmlns:a16="http://schemas.microsoft.com/office/drawing/2014/main" id="{32E06171-4464-4BE8-9E3B-64A49288C428}"/>
              </a:ext>
            </a:extLst>
          </p:cNvPr>
          <p:cNvSpPr txBox="1"/>
          <p:nvPr/>
        </p:nvSpPr>
        <p:spPr>
          <a:xfrm>
            <a:off x="304721" y="3311921"/>
            <a:ext cx="6094378" cy="369332"/>
          </a:xfrm>
          <a:prstGeom prst="rect">
            <a:avLst/>
          </a:prstGeom>
          <a:noFill/>
        </p:spPr>
        <p:txBody>
          <a:bodyPr wrap="square">
            <a:spAutoFit/>
          </a:bodyPr>
          <a:lstStyle/>
          <a:p>
            <a:r>
              <a:rPr lang="en-US" i="1">
                <a:solidFill>
                  <a:schemeClr val="accent6">
                    <a:lumMod val="75000"/>
                  </a:schemeClr>
                </a:solidFill>
                <a:ea typeface="+mn-lt"/>
                <a:cs typeface="+mn-lt"/>
              </a:rPr>
              <a:t>One of the worst movies of all time – Finding the adjective</a:t>
            </a:r>
            <a:endParaRPr lang="en-IN"/>
          </a:p>
        </p:txBody>
      </p:sp>
      <p:sp>
        <p:nvSpPr>
          <p:cNvPr id="10" name="TextBox 9">
            <a:extLst>
              <a:ext uri="{FF2B5EF4-FFF2-40B4-BE49-F238E27FC236}">
                <a16:creationId xmlns:a16="http://schemas.microsoft.com/office/drawing/2014/main" id="{4D7A977B-D9DD-49D6-8023-3A6001343388}"/>
              </a:ext>
            </a:extLst>
          </p:cNvPr>
          <p:cNvSpPr txBox="1"/>
          <p:nvPr/>
        </p:nvSpPr>
        <p:spPr>
          <a:xfrm>
            <a:off x="304721" y="5935146"/>
            <a:ext cx="6094378" cy="369332"/>
          </a:xfrm>
          <a:prstGeom prst="rect">
            <a:avLst/>
          </a:prstGeom>
          <a:noFill/>
        </p:spPr>
        <p:txBody>
          <a:bodyPr wrap="square">
            <a:spAutoFit/>
          </a:bodyPr>
          <a:lstStyle/>
          <a:p>
            <a:r>
              <a:rPr lang="en-US" i="1">
                <a:solidFill>
                  <a:schemeClr val="accent6">
                    <a:lumMod val="75000"/>
                  </a:schemeClr>
                </a:solidFill>
                <a:ea typeface="+mn-lt"/>
                <a:cs typeface="+mn-lt"/>
              </a:rPr>
              <a:t>One of the worst movies of all time – Finding the Sentiment</a:t>
            </a:r>
            <a:endParaRPr lang="en-IN"/>
          </a:p>
        </p:txBody>
      </p:sp>
      <p:cxnSp>
        <p:nvCxnSpPr>
          <p:cNvPr id="11" name="Straight Connector 10">
            <a:extLst>
              <a:ext uri="{FF2B5EF4-FFF2-40B4-BE49-F238E27FC236}">
                <a16:creationId xmlns:a16="http://schemas.microsoft.com/office/drawing/2014/main" id="{4AB5E80B-40B8-4813-BAAA-8F034A433D84}"/>
              </a:ext>
            </a:extLst>
          </p:cNvPr>
          <p:cNvCxnSpPr/>
          <p:nvPr/>
        </p:nvCxnSpPr>
        <p:spPr>
          <a:xfrm>
            <a:off x="787940" y="3803515"/>
            <a:ext cx="0" cy="2024485"/>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CB2D7EB-90DC-4BFD-BD88-B64FEEA92A4A}"/>
              </a:ext>
            </a:extLst>
          </p:cNvPr>
          <p:cNvSpPr/>
          <p:nvPr/>
        </p:nvSpPr>
        <p:spPr>
          <a:xfrm>
            <a:off x="865762" y="4409997"/>
            <a:ext cx="1692606" cy="55733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r>
              <a:rPr lang="en-IN" sz="1400">
                <a:solidFill>
                  <a:schemeClr val="tx1"/>
                </a:solidFill>
                <a:latin typeface="Adobe Clean" panose="020B0503020404020204" pitchFamily="34" charset="0"/>
              </a:rPr>
              <a:t>Running 768 time</a:t>
            </a:r>
          </a:p>
        </p:txBody>
      </p:sp>
    </p:spTree>
    <p:extLst>
      <p:ext uri="{BB962C8B-B14F-4D97-AF65-F5344CB8AC3E}">
        <p14:creationId xmlns:p14="http://schemas.microsoft.com/office/powerpoint/2010/main" val="33937247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Master 2021">
  <a:themeElements>
    <a:clrScheme name="Custom 1">
      <a:dk1>
        <a:srgbClr val="000000"/>
      </a:dk1>
      <a:lt1>
        <a:srgbClr val="FFFFFF"/>
      </a:lt1>
      <a:dk2>
        <a:srgbClr val="2C2C2C"/>
      </a:dk2>
      <a:lt2>
        <a:srgbClr val="F5F5F5"/>
      </a:lt2>
      <a:accent1>
        <a:srgbClr val="009C3B"/>
      </a:accent1>
      <a:accent2>
        <a:srgbClr val="2799F6"/>
      </a:accent2>
      <a:accent3>
        <a:srgbClr val="E63888"/>
      </a:accent3>
      <a:accent4>
        <a:srgbClr val="E9740A"/>
      </a:accent4>
      <a:accent5>
        <a:srgbClr val="FFCE2E"/>
      </a:accent5>
      <a:accent6>
        <a:srgbClr val="EB10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Owner xmlns="4348276c-e83f-4d36-8850-67c54ba8724a">
      <UserInfo>
        <DisplayName/>
        <AccountId xsi:nil="true"/>
        <AccountType/>
      </UserInfo>
    </Owner>
    <SharedWithUsers xmlns="8058b601-0ef7-4359-9ec5-3fe4d31cd67a">
      <UserInfo>
        <DisplayName>Rashi Gupta</DisplayName>
        <AccountId>27</AccountId>
        <AccountType/>
      </UserInfo>
      <UserInfo>
        <DisplayName>Trang Pham</DisplayName>
        <AccountId>146</AccountId>
        <AccountType/>
      </UserInfo>
      <UserInfo>
        <DisplayName>Frank Tomei</DisplayName>
        <AccountId>314</AccountId>
        <AccountType/>
      </UserInfo>
      <UserInfo>
        <DisplayName>Yu Xia</DisplayName>
        <AccountId>978</AccountId>
        <AccountType/>
      </UserInfo>
      <UserInfo>
        <DisplayName>Narayan Veeramani</DisplayName>
        <AccountId>883</AccountId>
        <AccountType/>
      </UserInfo>
    </SharedWithUsers>
    <TaxCatchAll xmlns="8058b601-0ef7-4359-9ec5-3fe4d31cd67a" xsi:nil="true"/>
    <lcf76f155ced4ddcb4097134ff3c332f xmlns="4348276c-e83f-4d36-8850-67c54ba8724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07315985B76A84282A271267EBED2D6" ma:contentTypeVersion="16" ma:contentTypeDescription="Create a new document." ma:contentTypeScope="" ma:versionID="73324e4525627b6f05b3ab0d33c0528c">
  <xsd:schema xmlns:xsd="http://www.w3.org/2001/XMLSchema" xmlns:xs="http://www.w3.org/2001/XMLSchema" xmlns:p="http://schemas.microsoft.com/office/2006/metadata/properties" xmlns:ns2="4348276c-e83f-4d36-8850-67c54ba8724a" xmlns:ns3="8058b601-0ef7-4359-9ec5-3fe4d31cd67a" targetNamespace="http://schemas.microsoft.com/office/2006/metadata/properties" ma:root="true" ma:fieldsID="f29059e81d01cddf0fde75900826ef40" ns2:_="" ns3:_="">
    <xsd:import namespace="4348276c-e83f-4d36-8850-67c54ba8724a"/>
    <xsd:import namespace="8058b601-0ef7-4359-9ec5-3fe4d31cd67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Owner"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48276c-e83f-4d36-8850-67c54ba872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Owner" ma:index="19" nillable="true" ma:displayName="Owner" ma:description="Person who owns this document"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b1daa41-56b4-4620-81a0-b7316f7f93e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058b601-0ef7-4359-9ec5-3fe4d31cd67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dd8980c-d63e-404d-99ee-c490f86be22d}" ma:internalName="TaxCatchAll" ma:showField="CatchAllData" ma:web="8058b601-0ef7-4359-9ec5-3fe4d31cd67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3595BB-6916-4BA3-999B-26EC147F8449}">
  <ds:schemaRefs>
    <ds:schemaRef ds:uri="http://schemas.microsoft.com/sharepoint/v3/contenttype/forms"/>
  </ds:schemaRefs>
</ds:datastoreItem>
</file>

<file path=customXml/itemProps2.xml><?xml version="1.0" encoding="utf-8"?>
<ds:datastoreItem xmlns:ds="http://schemas.openxmlformats.org/officeDocument/2006/customXml" ds:itemID="{AFBD4CD0-D06C-4160-B3E1-57D1A0B7A0FF}">
  <ds:schemaRefs>
    <ds:schemaRef ds:uri="4348276c-e83f-4d36-8850-67c54ba8724a"/>
    <ds:schemaRef ds:uri="8058b601-0ef7-4359-9ec5-3fe4d31cd6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A9E709-03EC-47A3-9678-FB9906A1E8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48276c-e83f-4d36-8850-67c54ba8724a"/>
    <ds:schemaRef ds:uri="8058b601-0ef7-4359-9ec5-3fe4d31cd6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19</Slides>
  <Notes>2</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Adobe Master 2021</vt:lpstr>
      <vt:lpstr>Conversation Health Score</vt:lpstr>
      <vt:lpstr>Help our agents create meaningful connections with customers and fulfil their intent at scale</vt:lpstr>
      <vt:lpstr>Why Conversation Health Score?</vt:lpstr>
      <vt:lpstr>PowerPoint Presentation</vt:lpstr>
      <vt:lpstr>PowerPoint Presentation</vt:lpstr>
      <vt:lpstr>PowerPoint Presentation</vt:lpstr>
      <vt:lpstr>Current State vs Previous State</vt:lpstr>
      <vt:lpstr>Polarity &amp; Subjectivity</vt:lpstr>
      <vt:lpstr>BERT (Bidirectional Encoder Representations from Transformers)</vt:lpstr>
      <vt:lpstr>Troubleshooting Issue –  ADB-19216110-J5R8</vt:lpstr>
      <vt:lpstr>PowerPoint Presentation</vt:lpstr>
      <vt:lpstr>Retention Issue –  ADB-20153255-Z7W1</vt:lpstr>
      <vt:lpstr>PowerPoint Presentation</vt:lpstr>
      <vt:lpstr>Immediate Actions</vt:lpstr>
      <vt:lpstr>How will it help us?</vt:lpstr>
      <vt:lpstr>PowerPoint Presentation</vt:lpstr>
      <vt:lpstr>PowerPoint Presentation</vt:lpstr>
      <vt:lpstr>Appendix</vt:lpstr>
      <vt:lpstr>Conversation health check | Measures</vt:lpstr>
    </vt:vector>
  </TitlesOfParts>
  <Company>Adobe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 - Thomas Wirtz</dc:title>
  <dc:creator>Scott Benson</dc:creator>
  <cp:revision>199</cp:revision>
  <dcterms:created xsi:type="dcterms:W3CDTF">2009-08-20T18:55:32Z</dcterms:created>
  <dcterms:modified xsi:type="dcterms:W3CDTF">2022-07-28T19:34:11Z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0x010100107315985B76A84282A271267EBED2D6</vt:lpwstr>
  </property>
</Properties>
</file>